
<file path=[Content_Types].xml><?xml version="1.0" encoding="utf-8"?>
<Types xmlns="http://schemas.openxmlformats.org/package/2006/content-types">
  <Default Extension="jpeg" ContentType="image/jpeg"/>
  <Default Extension="emf" ContentType="image/x-emf"/>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60" r:id="rId1"/>
  </p:sldMasterIdLst>
  <p:notesMasterIdLst>
    <p:notesMasterId r:id="rId21"/>
  </p:notesMasterIdLst>
  <p:handoutMasterIdLst>
    <p:handoutMasterId r:id="rId22"/>
  </p:handoutMasterIdLst>
  <p:sldIdLst>
    <p:sldId id="803" r:id="rId2"/>
    <p:sldId id="804" r:id="rId3"/>
    <p:sldId id="828" r:id="rId4"/>
    <p:sldId id="815" r:id="rId5"/>
    <p:sldId id="805" r:id="rId6"/>
    <p:sldId id="812" r:id="rId7"/>
    <p:sldId id="817" r:id="rId8"/>
    <p:sldId id="806" r:id="rId9"/>
    <p:sldId id="825" r:id="rId10"/>
    <p:sldId id="811" r:id="rId11"/>
    <p:sldId id="813" r:id="rId12"/>
    <p:sldId id="821" r:id="rId13"/>
    <p:sldId id="827" r:id="rId14"/>
    <p:sldId id="826" r:id="rId15"/>
    <p:sldId id="816" r:id="rId16"/>
    <p:sldId id="832" r:id="rId17"/>
    <p:sldId id="823" r:id="rId18"/>
    <p:sldId id="833" r:id="rId19"/>
    <p:sldId id="809" r:id="rId20"/>
  </p:sldIdLst>
  <p:sldSz cx="9144000" cy="6858000" type="screen4x3"/>
  <p:notesSz cx="6877050" cy="10001250"/>
  <p:defaultTextStyle>
    <a:defPPr>
      <a:defRPr lang="en-GB"/>
    </a:defPPr>
    <a:lvl1pPr algn="l" rtl="0" fontAlgn="base">
      <a:spcBef>
        <a:spcPct val="0"/>
      </a:spcBef>
      <a:spcAft>
        <a:spcPct val="0"/>
      </a:spcAft>
      <a:defRPr sz="1600" i="1" kern="1200">
        <a:solidFill>
          <a:schemeClr val="tx1"/>
        </a:solidFill>
        <a:latin typeface="Verdana" pitchFamily="34" charset="0"/>
        <a:ea typeface="+mn-ea"/>
        <a:cs typeface="Arial" charset="0"/>
      </a:defRPr>
    </a:lvl1pPr>
    <a:lvl2pPr marL="455613" indent="1588" algn="l" rtl="0" fontAlgn="base">
      <a:spcBef>
        <a:spcPct val="0"/>
      </a:spcBef>
      <a:spcAft>
        <a:spcPct val="0"/>
      </a:spcAft>
      <a:defRPr sz="1600" i="1" kern="1200">
        <a:solidFill>
          <a:schemeClr val="tx1"/>
        </a:solidFill>
        <a:latin typeface="Verdana" pitchFamily="34" charset="0"/>
        <a:ea typeface="+mn-ea"/>
        <a:cs typeface="Arial" charset="0"/>
      </a:defRPr>
    </a:lvl2pPr>
    <a:lvl3pPr marL="912813" indent="1588" algn="l" rtl="0" fontAlgn="base">
      <a:spcBef>
        <a:spcPct val="0"/>
      </a:spcBef>
      <a:spcAft>
        <a:spcPct val="0"/>
      </a:spcAft>
      <a:defRPr sz="1600" i="1" kern="1200">
        <a:solidFill>
          <a:schemeClr val="tx1"/>
        </a:solidFill>
        <a:latin typeface="Verdana" pitchFamily="34" charset="0"/>
        <a:ea typeface="+mn-ea"/>
        <a:cs typeface="Arial" charset="0"/>
      </a:defRPr>
    </a:lvl3pPr>
    <a:lvl4pPr marL="1370013" indent="1588" algn="l" rtl="0" fontAlgn="base">
      <a:spcBef>
        <a:spcPct val="0"/>
      </a:spcBef>
      <a:spcAft>
        <a:spcPct val="0"/>
      </a:spcAft>
      <a:defRPr sz="1600" i="1" kern="1200">
        <a:solidFill>
          <a:schemeClr val="tx1"/>
        </a:solidFill>
        <a:latin typeface="Verdana" pitchFamily="34" charset="0"/>
        <a:ea typeface="+mn-ea"/>
        <a:cs typeface="Arial" charset="0"/>
      </a:defRPr>
    </a:lvl4pPr>
    <a:lvl5pPr marL="1827213" indent="1588" algn="l" rtl="0" fontAlgn="base">
      <a:spcBef>
        <a:spcPct val="0"/>
      </a:spcBef>
      <a:spcAft>
        <a:spcPct val="0"/>
      </a:spcAft>
      <a:defRPr sz="1600" i="1" kern="1200">
        <a:solidFill>
          <a:schemeClr val="tx1"/>
        </a:solidFill>
        <a:latin typeface="Verdana" pitchFamily="34" charset="0"/>
        <a:ea typeface="+mn-ea"/>
        <a:cs typeface="Arial" charset="0"/>
      </a:defRPr>
    </a:lvl5pPr>
    <a:lvl6pPr marL="2286000" algn="l" defTabSz="914400" rtl="0" eaLnBrk="1" latinLnBrk="0" hangingPunct="1">
      <a:defRPr sz="1600" i="1" kern="1200">
        <a:solidFill>
          <a:schemeClr val="tx1"/>
        </a:solidFill>
        <a:latin typeface="Verdana" pitchFamily="34" charset="0"/>
        <a:ea typeface="+mn-ea"/>
        <a:cs typeface="Arial" charset="0"/>
      </a:defRPr>
    </a:lvl6pPr>
    <a:lvl7pPr marL="2743200" algn="l" defTabSz="914400" rtl="0" eaLnBrk="1" latinLnBrk="0" hangingPunct="1">
      <a:defRPr sz="1600" i="1" kern="1200">
        <a:solidFill>
          <a:schemeClr val="tx1"/>
        </a:solidFill>
        <a:latin typeface="Verdana" pitchFamily="34" charset="0"/>
        <a:ea typeface="+mn-ea"/>
        <a:cs typeface="Arial" charset="0"/>
      </a:defRPr>
    </a:lvl7pPr>
    <a:lvl8pPr marL="3200400" algn="l" defTabSz="914400" rtl="0" eaLnBrk="1" latinLnBrk="0" hangingPunct="1">
      <a:defRPr sz="1600" i="1" kern="1200">
        <a:solidFill>
          <a:schemeClr val="tx1"/>
        </a:solidFill>
        <a:latin typeface="Verdana" pitchFamily="34" charset="0"/>
        <a:ea typeface="+mn-ea"/>
        <a:cs typeface="Arial" charset="0"/>
      </a:defRPr>
    </a:lvl8pPr>
    <a:lvl9pPr marL="3657600" algn="l" defTabSz="914400" rtl="0" eaLnBrk="1" latinLnBrk="0" hangingPunct="1">
      <a:defRPr sz="1600" i="1" kern="1200">
        <a:solidFill>
          <a:schemeClr val="tx1"/>
        </a:solidFill>
        <a:latin typeface="Verdana" pitchFamily="34"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3300"/>
    <a:srgbClr val="FFFF99"/>
    <a:srgbClr val="FFCCCC"/>
    <a:srgbClr val="CC3300"/>
    <a:srgbClr val="C0C0C0"/>
    <a:srgbClr val="666699"/>
    <a:srgbClr val="CCFFFF"/>
    <a:srgbClr val="0033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iddels stil 2 - aks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iddels sti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15079" autoAdjust="0"/>
    <p:restoredTop sz="94483" autoAdjust="0"/>
  </p:normalViewPr>
  <p:slideViewPr>
    <p:cSldViewPr>
      <p:cViewPr>
        <p:scale>
          <a:sx n="79" d="100"/>
          <a:sy n="79" d="100"/>
        </p:scale>
        <p:origin x="-1056"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45005" cy="45005"/>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7154" name="Rectangle 2"/>
          <p:cNvSpPr>
            <a:spLocks noGrp="1" noChangeArrowheads="1"/>
          </p:cNvSpPr>
          <p:nvPr>
            <p:ph type="hdr" sz="quarter"/>
          </p:nvPr>
        </p:nvSpPr>
        <p:spPr bwMode="auto">
          <a:xfrm>
            <a:off x="0" y="0"/>
            <a:ext cx="2980983" cy="500623"/>
          </a:xfrm>
          <a:prstGeom prst="rect">
            <a:avLst/>
          </a:prstGeom>
          <a:noFill/>
          <a:ln w="9525">
            <a:noFill/>
            <a:miter lim="800000"/>
            <a:headEnd/>
            <a:tailEnd/>
          </a:ln>
          <a:effectLst/>
        </p:spPr>
        <p:txBody>
          <a:bodyPr vert="horz" wrap="square" lIns="91274" tIns="45637" rIns="91274" bIns="45637" numCol="1" anchor="t" anchorCtr="0" compatLnSpc="1">
            <a:prstTxWarp prst="textNoShape">
              <a:avLst/>
            </a:prstTxWarp>
          </a:bodyPr>
          <a:lstStyle>
            <a:lvl1pPr defTabSz="913080">
              <a:defRPr sz="1200" i="0">
                <a:latin typeface="Times New Roman" pitchFamily="18" charset="0"/>
                <a:cs typeface="+mn-cs"/>
              </a:defRPr>
            </a:lvl1pPr>
          </a:lstStyle>
          <a:p>
            <a:pPr>
              <a:defRPr/>
            </a:pPr>
            <a:endParaRPr lang="en-GB"/>
          </a:p>
        </p:txBody>
      </p:sp>
      <p:sp>
        <p:nvSpPr>
          <p:cNvPr id="177155" name="Rectangle 3"/>
          <p:cNvSpPr>
            <a:spLocks noGrp="1" noChangeArrowheads="1"/>
          </p:cNvSpPr>
          <p:nvPr>
            <p:ph type="dt" sz="quarter" idx="1"/>
          </p:nvPr>
        </p:nvSpPr>
        <p:spPr bwMode="auto">
          <a:xfrm>
            <a:off x="3896067" y="0"/>
            <a:ext cx="2980983" cy="500623"/>
          </a:xfrm>
          <a:prstGeom prst="rect">
            <a:avLst/>
          </a:prstGeom>
          <a:noFill/>
          <a:ln w="9525">
            <a:noFill/>
            <a:miter lim="800000"/>
            <a:headEnd/>
            <a:tailEnd/>
          </a:ln>
          <a:effectLst/>
        </p:spPr>
        <p:txBody>
          <a:bodyPr vert="horz" wrap="square" lIns="91274" tIns="45637" rIns="91274" bIns="45637" numCol="1" anchor="t" anchorCtr="0" compatLnSpc="1">
            <a:prstTxWarp prst="textNoShape">
              <a:avLst/>
            </a:prstTxWarp>
          </a:bodyPr>
          <a:lstStyle>
            <a:lvl1pPr algn="r" defTabSz="913080">
              <a:defRPr sz="1200" i="0">
                <a:latin typeface="Times New Roman" pitchFamily="18" charset="0"/>
                <a:cs typeface="+mn-cs"/>
              </a:defRPr>
            </a:lvl1pPr>
          </a:lstStyle>
          <a:p>
            <a:pPr>
              <a:defRPr/>
            </a:pPr>
            <a:endParaRPr lang="en-GB"/>
          </a:p>
        </p:txBody>
      </p:sp>
      <p:sp>
        <p:nvSpPr>
          <p:cNvPr id="177156" name="Rectangle 4"/>
          <p:cNvSpPr>
            <a:spLocks noGrp="1" noChangeArrowheads="1"/>
          </p:cNvSpPr>
          <p:nvPr>
            <p:ph type="ftr" sz="quarter" idx="2"/>
          </p:nvPr>
        </p:nvSpPr>
        <p:spPr bwMode="auto">
          <a:xfrm>
            <a:off x="0" y="9500627"/>
            <a:ext cx="2980983" cy="500623"/>
          </a:xfrm>
          <a:prstGeom prst="rect">
            <a:avLst/>
          </a:prstGeom>
          <a:noFill/>
          <a:ln w="9525">
            <a:noFill/>
            <a:miter lim="800000"/>
            <a:headEnd/>
            <a:tailEnd/>
          </a:ln>
          <a:effectLst/>
        </p:spPr>
        <p:txBody>
          <a:bodyPr vert="horz" wrap="square" lIns="91274" tIns="45637" rIns="91274" bIns="45637" numCol="1" anchor="b" anchorCtr="0" compatLnSpc="1">
            <a:prstTxWarp prst="textNoShape">
              <a:avLst/>
            </a:prstTxWarp>
          </a:bodyPr>
          <a:lstStyle>
            <a:lvl1pPr defTabSz="913080">
              <a:defRPr sz="1200" i="0">
                <a:latin typeface="Times New Roman" pitchFamily="18" charset="0"/>
                <a:cs typeface="+mn-cs"/>
              </a:defRPr>
            </a:lvl1pPr>
          </a:lstStyle>
          <a:p>
            <a:pPr>
              <a:defRPr/>
            </a:pPr>
            <a:endParaRPr lang="en-GB"/>
          </a:p>
        </p:txBody>
      </p:sp>
      <p:sp>
        <p:nvSpPr>
          <p:cNvPr id="177157" name="Rectangle 5"/>
          <p:cNvSpPr>
            <a:spLocks noGrp="1" noChangeArrowheads="1"/>
          </p:cNvSpPr>
          <p:nvPr>
            <p:ph type="sldNum" sz="quarter" idx="3"/>
          </p:nvPr>
        </p:nvSpPr>
        <p:spPr bwMode="auto">
          <a:xfrm>
            <a:off x="3896067" y="9500627"/>
            <a:ext cx="2980983" cy="500623"/>
          </a:xfrm>
          <a:prstGeom prst="rect">
            <a:avLst/>
          </a:prstGeom>
          <a:noFill/>
          <a:ln w="9525">
            <a:noFill/>
            <a:miter lim="800000"/>
            <a:headEnd/>
            <a:tailEnd/>
          </a:ln>
          <a:effectLst/>
        </p:spPr>
        <p:txBody>
          <a:bodyPr vert="horz" wrap="square" lIns="91274" tIns="45637" rIns="91274" bIns="45637" numCol="1" anchor="b" anchorCtr="0" compatLnSpc="1">
            <a:prstTxWarp prst="textNoShape">
              <a:avLst/>
            </a:prstTxWarp>
          </a:bodyPr>
          <a:lstStyle>
            <a:lvl1pPr algn="r" defTabSz="913080">
              <a:defRPr sz="1200" i="0">
                <a:latin typeface="Times New Roman" pitchFamily="18" charset="0"/>
                <a:cs typeface="+mn-cs"/>
              </a:defRPr>
            </a:lvl1pPr>
          </a:lstStyle>
          <a:p>
            <a:pPr>
              <a:defRPr/>
            </a:pPr>
            <a:fld id="{E94B58C8-AACD-413C-BC11-5024C0E4433E}" type="slidenum">
              <a:rPr lang="en-GB"/>
              <a:pPr>
                <a:defRPr/>
              </a:pPr>
              <a:t>‹#›</a:t>
            </a:fld>
            <a:endParaRPr lang="en-GB"/>
          </a:p>
        </p:txBody>
      </p:sp>
    </p:spTree>
    <p:extLst>
      <p:ext uri="{BB962C8B-B14F-4D97-AF65-F5344CB8AC3E}">
        <p14:creationId xmlns:p14="http://schemas.microsoft.com/office/powerpoint/2010/main" val="263715210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80983" cy="500623"/>
          </a:xfrm>
          <a:prstGeom prst="rect">
            <a:avLst/>
          </a:prstGeom>
          <a:noFill/>
          <a:ln w="9525">
            <a:noFill/>
            <a:miter lim="800000"/>
            <a:headEnd/>
            <a:tailEnd/>
          </a:ln>
          <a:effectLst/>
        </p:spPr>
        <p:txBody>
          <a:bodyPr vert="horz" wrap="square" lIns="91274" tIns="45637" rIns="91274" bIns="45637" numCol="1" anchor="t" anchorCtr="0" compatLnSpc="1">
            <a:prstTxWarp prst="textNoShape">
              <a:avLst/>
            </a:prstTxWarp>
          </a:bodyPr>
          <a:lstStyle>
            <a:lvl1pPr defTabSz="913080">
              <a:defRPr sz="1200" i="0">
                <a:latin typeface="Times New Roman" pitchFamily="18" charset="0"/>
                <a:cs typeface="+mn-cs"/>
              </a:defRPr>
            </a:lvl1pPr>
          </a:lstStyle>
          <a:p>
            <a:pPr>
              <a:defRPr/>
            </a:pPr>
            <a:endParaRPr lang="en-GB"/>
          </a:p>
        </p:txBody>
      </p:sp>
      <p:sp>
        <p:nvSpPr>
          <p:cNvPr id="3075" name="Rectangle 3"/>
          <p:cNvSpPr>
            <a:spLocks noGrp="1" noChangeArrowheads="1"/>
          </p:cNvSpPr>
          <p:nvPr>
            <p:ph type="dt" idx="1"/>
          </p:nvPr>
        </p:nvSpPr>
        <p:spPr bwMode="auto">
          <a:xfrm>
            <a:off x="3896067" y="0"/>
            <a:ext cx="2980983" cy="500623"/>
          </a:xfrm>
          <a:prstGeom prst="rect">
            <a:avLst/>
          </a:prstGeom>
          <a:noFill/>
          <a:ln w="9525">
            <a:noFill/>
            <a:miter lim="800000"/>
            <a:headEnd/>
            <a:tailEnd/>
          </a:ln>
          <a:effectLst/>
        </p:spPr>
        <p:txBody>
          <a:bodyPr vert="horz" wrap="square" lIns="91274" tIns="45637" rIns="91274" bIns="45637" numCol="1" anchor="t" anchorCtr="0" compatLnSpc="1">
            <a:prstTxWarp prst="textNoShape">
              <a:avLst/>
            </a:prstTxWarp>
          </a:bodyPr>
          <a:lstStyle>
            <a:lvl1pPr algn="r" defTabSz="913080">
              <a:defRPr sz="1200" i="0">
                <a:latin typeface="Times New Roman" pitchFamily="18" charset="0"/>
                <a:cs typeface="+mn-cs"/>
              </a:defRPr>
            </a:lvl1pPr>
          </a:lstStyle>
          <a:p>
            <a:pPr>
              <a:defRPr/>
            </a:pPr>
            <a:endParaRPr lang="en-GB"/>
          </a:p>
        </p:txBody>
      </p:sp>
      <p:sp>
        <p:nvSpPr>
          <p:cNvPr id="15364" name="Rectangle 4"/>
          <p:cNvSpPr>
            <a:spLocks noGrp="1" noRot="1" noChangeAspect="1" noChangeArrowheads="1" noTextEdit="1"/>
          </p:cNvSpPr>
          <p:nvPr>
            <p:ph type="sldImg" idx="2"/>
          </p:nvPr>
        </p:nvSpPr>
        <p:spPr bwMode="auto">
          <a:xfrm>
            <a:off x="941388" y="750888"/>
            <a:ext cx="4999037" cy="3749675"/>
          </a:xfrm>
          <a:prstGeom prst="rect">
            <a:avLst/>
          </a:prstGeom>
          <a:noFill/>
          <a:ln w="9525">
            <a:solidFill>
              <a:srgbClr val="000000"/>
            </a:solidFill>
            <a:miter lim="800000"/>
            <a:headEnd/>
            <a:tailEnd/>
          </a:ln>
        </p:spPr>
      </p:sp>
      <p:sp>
        <p:nvSpPr>
          <p:cNvPr id="3077" name="Rectangle 5"/>
          <p:cNvSpPr>
            <a:spLocks noGrp="1" noChangeArrowheads="1"/>
          </p:cNvSpPr>
          <p:nvPr>
            <p:ph type="body" sz="quarter" idx="3"/>
          </p:nvPr>
        </p:nvSpPr>
        <p:spPr bwMode="auto">
          <a:xfrm>
            <a:off x="916722" y="4751914"/>
            <a:ext cx="5043607" cy="4499202"/>
          </a:xfrm>
          <a:prstGeom prst="rect">
            <a:avLst/>
          </a:prstGeom>
          <a:noFill/>
          <a:ln w="9525">
            <a:noFill/>
            <a:miter lim="800000"/>
            <a:headEnd/>
            <a:tailEnd/>
          </a:ln>
          <a:effectLst/>
        </p:spPr>
        <p:txBody>
          <a:bodyPr vert="horz" wrap="square" lIns="91274" tIns="45637" rIns="91274" bIns="45637" numCol="1" anchor="t" anchorCtr="0" compatLnSpc="1">
            <a:prstTxWarp prst="textNoShape">
              <a:avLst/>
            </a:prstTxWarp>
          </a:bodyPr>
          <a:lstStyle/>
          <a:p>
            <a:pPr lvl="0"/>
            <a:r>
              <a:rPr lang="en-GB" noProof="0" smtClean="0"/>
              <a:t>Click to edit Master text styles</a:t>
            </a:r>
          </a:p>
          <a:p>
            <a:pPr lvl="1"/>
            <a:r>
              <a:rPr lang="en-GB" noProof="0" smtClean="0"/>
              <a:t>Second level</a:t>
            </a:r>
          </a:p>
          <a:p>
            <a:pPr lvl="2"/>
            <a:r>
              <a:rPr lang="en-GB" noProof="0" smtClean="0"/>
              <a:t>Third level</a:t>
            </a:r>
          </a:p>
          <a:p>
            <a:pPr lvl="3"/>
            <a:r>
              <a:rPr lang="en-GB" noProof="0" smtClean="0"/>
              <a:t>Fourth level</a:t>
            </a:r>
          </a:p>
          <a:p>
            <a:pPr lvl="4"/>
            <a:r>
              <a:rPr lang="en-GB" noProof="0" smtClean="0"/>
              <a:t>Fifth level</a:t>
            </a:r>
          </a:p>
        </p:txBody>
      </p:sp>
      <p:sp>
        <p:nvSpPr>
          <p:cNvPr id="3078" name="Rectangle 6"/>
          <p:cNvSpPr>
            <a:spLocks noGrp="1" noChangeArrowheads="1"/>
          </p:cNvSpPr>
          <p:nvPr>
            <p:ph type="ftr" sz="quarter" idx="4"/>
          </p:nvPr>
        </p:nvSpPr>
        <p:spPr bwMode="auto">
          <a:xfrm>
            <a:off x="0" y="9500627"/>
            <a:ext cx="2980983" cy="500623"/>
          </a:xfrm>
          <a:prstGeom prst="rect">
            <a:avLst/>
          </a:prstGeom>
          <a:noFill/>
          <a:ln w="9525">
            <a:noFill/>
            <a:miter lim="800000"/>
            <a:headEnd/>
            <a:tailEnd/>
          </a:ln>
          <a:effectLst/>
        </p:spPr>
        <p:txBody>
          <a:bodyPr vert="horz" wrap="square" lIns="91274" tIns="45637" rIns="91274" bIns="45637" numCol="1" anchor="b" anchorCtr="0" compatLnSpc="1">
            <a:prstTxWarp prst="textNoShape">
              <a:avLst/>
            </a:prstTxWarp>
          </a:bodyPr>
          <a:lstStyle>
            <a:lvl1pPr defTabSz="913080">
              <a:defRPr sz="1200" i="0">
                <a:latin typeface="Times New Roman" pitchFamily="18" charset="0"/>
                <a:cs typeface="+mn-cs"/>
              </a:defRPr>
            </a:lvl1pPr>
          </a:lstStyle>
          <a:p>
            <a:pPr>
              <a:defRPr/>
            </a:pPr>
            <a:endParaRPr lang="en-GB"/>
          </a:p>
        </p:txBody>
      </p:sp>
      <p:sp>
        <p:nvSpPr>
          <p:cNvPr id="3079" name="Rectangle 7"/>
          <p:cNvSpPr>
            <a:spLocks noGrp="1" noChangeArrowheads="1"/>
          </p:cNvSpPr>
          <p:nvPr>
            <p:ph type="sldNum" sz="quarter" idx="5"/>
          </p:nvPr>
        </p:nvSpPr>
        <p:spPr bwMode="auto">
          <a:xfrm>
            <a:off x="3896067" y="9500627"/>
            <a:ext cx="2980983" cy="500623"/>
          </a:xfrm>
          <a:prstGeom prst="rect">
            <a:avLst/>
          </a:prstGeom>
          <a:noFill/>
          <a:ln w="9525">
            <a:noFill/>
            <a:miter lim="800000"/>
            <a:headEnd/>
            <a:tailEnd/>
          </a:ln>
          <a:effectLst/>
        </p:spPr>
        <p:txBody>
          <a:bodyPr vert="horz" wrap="square" lIns="91274" tIns="45637" rIns="91274" bIns="45637" numCol="1" anchor="b" anchorCtr="0" compatLnSpc="1">
            <a:prstTxWarp prst="textNoShape">
              <a:avLst/>
            </a:prstTxWarp>
          </a:bodyPr>
          <a:lstStyle>
            <a:lvl1pPr algn="r" defTabSz="913080">
              <a:defRPr sz="1200" i="0">
                <a:latin typeface="Times New Roman" pitchFamily="18" charset="0"/>
                <a:cs typeface="+mn-cs"/>
              </a:defRPr>
            </a:lvl1pPr>
          </a:lstStyle>
          <a:p>
            <a:pPr>
              <a:defRPr/>
            </a:pPr>
            <a:fld id="{247E6F7E-A29B-42D1-8FF8-AC63F7AD3805}" type="slidenum">
              <a:rPr lang="en-GB"/>
              <a:pPr>
                <a:defRPr/>
              </a:pPr>
              <a:t>‹#›</a:t>
            </a:fld>
            <a:endParaRPr lang="en-GB"/>
          </a:p>
        </p:txBody>
      </p:sp>
    </p:spTree>
    <p:extLst>
      <p:ext uri="{BB962C8B-B14F-4D97-AF65-F5344CB8AC3E}">
        <p14:creationId xmlns:p14="http://schemas.microsoft.com/office/powerpoint/2010/main" val="4174650381"/>
      </p:ext>
    </p:extLst>
  </p:cSld>
  <p:clrMap bg1="lt1" tx1="dk1" bg2="lt2" tx2="dk2" accent1="accent1" accent2="accent2" accent3="accent3" accent4="accent4" accent5="accent5" accent6="accent6" hlink="hlink" folHlink="folHlink"/>
  <p:notesStyle>
    <a:lvl1pPr algn="l" defTabSz="912813"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5613" algn="l" defTabSz="912813"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2813" algn="l" defTabSz="912813"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0013" algn="l" defTabSz="912813"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7213" algn="l" defTabSz="912813"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normAutofit/>
          </a:bodyPr>
          <a:lstStyle/>
          <a:p>
            <a:endParaRPr lang="nb-NO" dirty="0"/>
          </a:p>
        </p:txBody>
      </p:sp>
      <p:sp>
        <p:nvSpPr>
          <p:cNvPr id="4" name="Plassholder for lysbildenummer 3"/>
          <p:cNvSpPr>
            <a:spLocks noGrp="1"/>
          </p:cNvSpPr>
          <p:nvPr>
            <p:ph type="sldNum" sz="quarter" idx="10"/>
          </p:nvPr>
        </p:nvSpPr>
        <p:spPr/>
        <p:txBody>
          <a:bodyPr/>
          <a:lstStyle/>
          <a:p>
            <a:pPr>
              <a:defRPr/>
            </a:pPr>
            <a:fld id="{247E6F7E-A29B-42D1-8FF8-AC63F7AD3805}" type="slidenum">
              <a:rPr lang="en-GB" smtClean="0"/>
              <a:pPr>
                <a:defRPr/>
              </a:pPr>
              <a:t>7</a:t>
            </a:fld>
            <a:endParaRPr lang="en-GB"/>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tellysbilde">
    <p:bg>
      <p:bgRef idx="1003">
        <a:schemeClr val="bg1"/>
      </p:bgRef>
    </p:bg>
    <p:spTree>
      <p:nvGrpSpPr>
        <p:cNvPr id="1" name=""/>
        <p:cNvGrpSpPr/>
        <p:nvPr/>
      </p:nvGrpSpPr>
      <p:grpSpPr>
        <a:xfrm>
          <a:off x="0" y="0"/>
          <a:ext cx="0" cy="0"/>
          <a:chOff x="0" y="0"/>
          <a:chExt cx="0" cy="0"/>
        </a:xfrm>
      </p:grpSpPr>
      <p:sp>
        <p:nvSpPr>
          <p:cNvPr id="12" name="Rektangel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Avrundet rektangel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Undertittel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nb-NO" smtClean="0"/>
              <a:t>Klikk for å redigere undertittelstil i malen</a:t>
            </a:r>
            <a:endParaRPr kumimoji="0" lang="en-US"/>
          </a:p>
        </p:txBody>
      </p:sp>
      <p:sp>
        <p:nvSpPr>
          <p:cNvPr id="28" name="Plassholder for dato 27"/>
          <p:cNvSpPr>
            <a:spLocks noGrp="1"/>
          </p:cNvSpPr>
          <p:nvPr>
            <p:ph type="dt" sz="half" idx="10"/>
          </p:nvPr>
        </p:nvSpPr>
        <p:spPr/>
        <p:txBody>
          <a:bodyPr/>
          <a:lstStyle/>
          <a:p>
            <a:r>
              <a:rPr lang="en-US" smtClean="0"/>
              <a:t>13/02/08</a:t>
            </a:r>
            <a:endParaRPr lang="en-US"/>
          </a:p>
        </p:txBody>
      </p:sp>
      <p:sp>
        <p:nvSpPr>
          <p:cNvPr id="17" name="Plassholder for bunntekst 16"/>
          <p:cNvSpPr>
            <a:spLocks noGrp="1"/>
          </p:cNvSpPr>
          <p:nvPr>
            <p:ph type="ftr" sz="quarter" idx="11"/>
          </p:nvPr>
        </p:nvSpPr>
        <p:spPr/>
        <p:txBody>
          <a:bodyPr/>
          <a:lstStyle/>
          <a:p>
            <a:r>
              <a:rPr lang="en-US" smtClean="0"/>
              <a:t>©Jan Eklöf - EPSI Research     www.epsi-rating.com</a:t>
            </a:r>
            <a:endParaRPr lang="en-US"/>
          </a:p>
        </p:txBody>
      </p:sp>
      <p:sp>
        <p:nvSpPr>
          <p:cNvPr id="29" name="Plassholder for lysbildenummer 28"/>
          <p:cNvSpPr>
            <a:spLocks noGrp="1"/>
          </p:cNvSpPr>
          <p:nvPr>
            <p:ph type="sldNum" sz="quarter" idx="12"/>
          </p:nvPr>
        </p:nvSpPr>
        <p:spPr/>
        <p:txBody>
          <a:bodyPr lIns="0" tIns="0" rIns="0" bIns="0">
            <a:noAutofit/>
          </a:bodyPr>
          <a:lstStyle>
            <a:lvl1pPr>
              <a:defRPr sz="1400">
                <a:solidFill>
                  <a:srgbClr val="FFFFFF"/>
                </a:solidFill>
              </a:defRPr>
            </a:lvl1pPr>
          </a:lstStyle>
          <a:p>
            <a:fld id="{639F209E-F986-4439-B438-2892EB6982A5}" type="slidenum">
              <a:rPr lang="en-US" smtClean="0"/>
              <a:pPr/>
              <a:t>‹#›</a:t>
            </a:fld>
            <a:endParaRPr lang="en-US"/>
          </a:p>
        </p:txBody>
      </p:sp>
      <p:sp>
        <p:nvSpPr>
          <p:cNvPr id="7" name="Rektangel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ktangel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ktangel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tel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nb-NO" smtClean="0"/>
              <a:t>Klikk for å redigere tittelstil</a:t>
            </a:r>
            <a:endParaRPr kumimoji="0" lang="en-US"/>
          </a:p>
        </p:txBody>
      </p:sp>
    </p:spTree>
  </p:cSld>
  <p:clrMapOvr>
    <a:overrideClrMapping bg1="lt1" tx1="dk1" bg2="lt2" tx2="dk2" accent1="accent1" accent2="accent2" accent3="accent3" accent4="accent4" accent5="accent5" accent6="accent6" hlink="hlink" folHlink="folHlink"/>
  </p:clrMapOvr>
  <p:hf hdr="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Loddrett tekst">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kumimoji="0" lang="nb-NO" smtClean="0"/>
              <a:t>Klikk for å redigere tittelstil</a:t>
            </a:r>
            <a:endParaRPr kumimoji="0" lang="en-US"/>
          </a:p>
        </p:txBody>
      </p:sp>
      <p:sp>
        <p:nvSpPr>
          <p:cNvPr id="3" name="Plassholder for loddrett tekst 2"/>
          <p:cNvSpPr>
            <a:spLocks noGrp="1"/>
          </p:cNvSpPr>
          <p:nvPr>
            <p:ph type="body" orient="vert" idx="1"/>
          </p:nvPr>
        </p:nvSpPr>
        <p:spPr/>
        <p:txBody>
          <a:bodyPr vert="eaVert"/>
          <a:lstStyle/>
          <a:p>
            <a:pPr lvl="0" eaLnBrk="1" latinLnBrk="0" hangingPunct="1"/>
            <a:r>
              <a:rPr lang="nb-NO" smtClean="0"/>
              <a:t>Klikk for å redigere tekststiler i malen</a:t>
            </a:r>
          </a:p>
          <a:p>
            <a:pPr lvl="1" eaLnBrk="1" latinLnBrk="0" hangingPunct="1"/>
            <a:r>
              <a:rPr lang="nb-NO" smtClean="0"/>
              <a:t>Andre nivå</a:t>
            </a:r>
          </a:p>
          <a:p>
            <a:pPr lvl="2" eaLnBrk="1" latinLnBrk="0" hangingPunct="1"/>
            <a:r>
              <a:rPr lang="nb-NO" smtClean="0"/>
              <a:t>Tredje nivå</a:t>
            </a:r>
          </a:p>
          <a:p>
            <a:pPr lvl="3" eaLnBrk="1" latinLnBrk="0" hangingPunct="1"/>
            <a:r>
              <a:rPr lang="nb-NO" smtClean="0"/>
              <a:t>Fjerde nivå</a:t>
            </a:r>
          </a:p>
          <a:p>
            <a:pPr lvl="4" eaLnBrk="1" latinLnBrk="0" hangingPunct="1"/>
            <a:r>
              <a:rPr lang="nb-NO" smtClean="0"/>
              <a:t>Femte nivå</a:t>
            </a:r>
            <a:endParaRPr kumimoji="0" lang="en-US"/>
          </a:p>
        </p:txBody>
      </p:sp>
      <p:sp>
        <p:nvSpPr>
          <p:cNvPr id="4" name="Plassholder for dato 3"/>
          <p:cNvSpPr>
            <a:spLocks noGrp="1"/>
          </p:cNvSpPr>
          <p:nvPr>
            <p:ph type="dt" sz="half" idx="10"/>
          </p:nvPr>
        </p:nvSpPr>
        <p:spPr/>
        <p:txBody>
          <a:bodyPr/>
          <a:lstStyle/>
          <a:p>
            <a:r>
              <a:rPr lang="en-US" smtClean="0"/>
              <a:t>13/02/08</a:t>
            </a:r>
            <a:endParaRPr lang="en-US"/>
          </a:p>
        </p:txBody>
      </p:sp>
      <p:sp>
        <p:nvSpPr>
          <p:cNvPr id="5" name="Plassholder for bunntekst 4"/>
          <p:cNvSpPr>
            <a:spLocks noGrp="1"/>
          </p:cNvSpPr>
          <p:nvPr>
            <p:ph type="ftr" sz="quarter" idx="11"/>
          </p:nvPr>
        </p:nvSpPr>
        <p:spPr/>
        <p:txBody>
          <a:bodyPr/>
          <a:lstStyle/>
          <a:p>
            <a:r>
              <a:rPr lang="en-US" smtClean="0"/>
              <a:t>©Jan Eklöf - EPSI Research     www.epsi-rating.com</a:t>
            </a:r>
            <a:endParaRPr lang="en-US"/>
          </a:p>
        </p:txBody>
      </p:sp>
      <p:sp>
        <p:nvSpPr>
          <p:cNvPr id="6" name="Plassholder for lysbildenummer 5"/>
          <p:cNvSpPr>
            <a:spLocks noGrp="1"/>
          </p:cNvSpPr>
          <p:nvPr>
            <p:ph type="sldNum" sz="quarter" idx="12"/>
          </p:nvPr>
        </p:nvSpPr>
        <p:spPr/>
        <p:txBody>
          <a:bodyPr/>
          <a:lstStyle/>
          <a:p>
            <a:fld id="{639F209E-F986-4439-B438-2892EB6982A5}" type="slidenum">
              <a:rPr lang="en-US" smtClean="0"/>
              <a:pPr/>
              <a:t>‹#›</a:t>
            </a:fld>
            <a:endParaRPr lang="en-US"/>
          </a:p>
        </p:txBody>
      </p:sp>
    </p:spTree>
  </p:cSld>
  <p:clrMapOvr>
    <a:masterClrMapping/>
  </p:clrMapOvr>
  <p:hf hdr="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drett tittel og tekst">
    <p:spTree>
      <p:nvGrpSpPr>
        <p:cNvPr id="1" name=""/>
        <p:cNvGrpSpPr/>
        <p:nvPr/>
      </p:nvGrpSpPr>
      <p:grpSpPr>
        <a:xfrm>
          <a:off x="0" y="0"/>
          <a:ext cx="0" cy="0"/>
          <a:chOff x="0" y="0"/>
          <a:chExt cx="0" cy="0"/>
        </a:xfrm>
      </p:grpSpPr>
      <p:sp>
        <p:nvSpPr>
          <p:cNvPr id="2" name="Loddrett tittel 1"/>
          <p:cNvSpPr>
            <a:spLocks noGrp="1"/>
          </p:cNvSpPr>
          <p:nvPr>
            <p:ph type="title" orient="vert"/>
          </p:nvPr>
        </p:nvSpPr>
        <p:spPr>
          <a:xfrm>
            <a:off x="6629400" y="274641"/>
            <a:ext cx="2011680" cy="5851525"/>
          </a:xfrm>
        </p:spPr>
        <p:txBody>
          <a:bodyPr vert="eaVert"/>
          <a:lstStyle/>
          <a:p>
            <a:r>
              <a:rPr kumimoji="0" lang="nb-NO" smtClean="0"/>
              <a:t>Klikk for å redigere tittelstil</a:t>
            </a:r>
            <a:endParaRPr kumimoji="0" lang="en-US"/>
          </a:p>
        </p:txBody>
      </p:sp>
      <p:sp>
        <p:nvSpPr>
          <p:cNvPr id="3" name="Plassholder for loddrett tekst 2"/>
          <p:cNvSpPr>
            <a:spLocks noGrp="1"/>
          </p:cNvSpPr>
          <p:nvPr>
            <p:ph type="body" orient="vert" idx="1"/>
          </p:nvPr>
        </p:nvSpPr>
        <p:spPr>
          <a:xfrm>
            <a:off x="914400" y="274640"/>
            <a:ext cx="5562600" cy="5851525"/>
          </a:xfrm>
        </p:spPr>
        <p:txBody>
          <a:bodyPr vert="eaVert"/>
          <a:lstStyle/>
          <a:p>
            <a:pPr lvl="0" eaLnBrk="1" latinLnBrk="0" hangingPunct="1"/>
            <a:r>
              <a:rPr lang="nb-NO" smtClean="0"/>
              <a:t>Klikk for å redigere tekststiler i malen</a:t>
            </a:r>
          </a:p>
          <a:p>
            <a:pPr lvl="1" eaLnBrk="1" latinLnBrk="0" hangingPunct="1"/>
            <a:r>
              <a:rPr lang="nb-NO" smtClean="0"/>
              <a:t>Andre nivå</a:t>
            </a:r>
          </a:p>
          <a:p>
            <a:pPr lvl="2" eaLnBrk="1" latinLnBrk="0" hangingPunct="1"/>
            <a:r>
              <a:rPr lang="nb-NO" smtClean="0"/>
              <a:t>Tredje nivå</a:t>
            </a:r>
          </a:p>
          <a:p>
            <a:pPr lvl="3" eaLnBrk="1" latinLnBrk="0" hangingPunct="1"/>
            <a:r>
              <a:rPr lang="nb-NO" smtClean="0"/>
              <a:t>Fjerde nivå</a:t>
            </a:r>
          </a:p>
          <a:p>
            <a:pPr lvl="4" eaLnBrk="1" latinLnBrk="0" hangingPunct="1"/>
            <a:r>
              <a:rPr lang="nb-NO" smtClean="0"/>
              <a:t>Femte nivå</a:t>
            </a:r>
            <a:endParaRPr kumimoji="0" lang="en-US"/>
          </a:p>
        </p:txBody>
      </p:sp>
      <p:sp>
        <p:nvSpPr>
          <p:cNvPr id="4" name="Plassholder for dato 3"/>
          <p:cNvSpPr>
            <a:spLocks noGrp="1"/>
          </p:cNvSpPr>
          <p:nvPr>
            <p:ph type="dt" sz="half" idx="10"/>
          </p:nvPr>
        </p:nvSpPr>
        <p:spPr/>
        <p:txBody>
          <a:bodyPr/>
          <a:lstStyle/>
          <a:p>
            <a:r>
              <a:rPr lang="en-US" smtClean="0"/>
              <a:t>13/02/08</a:t>
            </a:r>
            <a:endParaRPr lang="en-US"/>
          </a:p>
        </p:txBody>
      </p:sp>
      <p:sp>
        <p:nvSpPr>
          <p:cNvPr id="5" name="Plassholder for bunntekst 4"/>
          <p:cNvSpPr>
            <a:spLocks noGrp="1"/>
          </p:cNvSpPr>
          <p:nvPr>
            <p:ph type="ftr" sz="quarter" idx="11"/>
          </p:nvPr>
        </p:nvSpPr>
        <p:spPr/>
        <p:txBody>
          <a:bodyPr/>
          <a:lstStyle/>
          <a:p>
            <a:r>
              <a:rPr lang="en-US" smtClean="0"/>
              <a:t>©Jan Eklöf - EPSI Research     www.epsi-rating.com</a:t>
            </a:r>
            <a:endParaRPr lang="en-US"/>
          </a:p>
        </p:txBody>
      </p:sp>
      <p:sp>
        <p:nvSpPr>
          <p:cNvPr id="6" name="Plassholder for lysbildenummer 5"/>
          <p:cNvSpPr>
            <a:spLocks noGrp="1"/>
          </p:cNvSpPr>
          <p:nvPr>
            <p:ph type="sldNum" sz="quarter" idx="12"/>
          </p:nvPr>
        </p:nvSpPr>
        <p:spPr/>
        <p:txBody>
          <a:bodyPr/>
          <a:lstStyle/>
          <a:p>
            <a:fld id="{639F209E-F986-4439-B438-2892EB6982A5}" type="slidenum">
              <a:rPr lang="en-US" smtClean="0"/>
              <a:pPr/>
              <a:t>‹#›</a:t>
            </a:fld>
            <a:endParaRPr lang="en-US"/>
          </a:p>
        </p:txBody>
      </p:sp>
    </p:spTree>
  </p:cSld>
  <p:clrMapOvr>
    <a:masterClrMapping/>
  </p:clrMapOvr>
  <p:hf hdr="0"/>
</p:sldLayout>
</file>

<file path=ppt/slideLayouts/slideLayout12.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574675" y="304800"/>
            <a:ext cx="8001000" cy="1216025"/>
          </a:xfrm>
        </p:spPr>
        <p:txBody>
          <a:bodyPr/>
          <a:lstStyle/>
          <a:p>
            <a:r>
              <a:rPr lang="en-US" smtClean="0"/>
              <a:t>Click to edit Master title style</a:t>
            </a:r>
            <a:endParaRPr lang="sv-SE"/>
          </a:p>
        </p:txBody>
      </p:sp>
      <p:sp>
        <p:nvSpPr>
          <p:cNvPr id="3" name="Table Placeholder 2"/>
          <p:cNvSpPr>
            <a:spLocks noGrp="1"/>
          </p:cNvSpPr>
          <p:nvPr>
            <p:ph type="tbl" idx="1"/>
          </p:nvPr>
        </p:nvSpPr>
        <p:spPr>
          <a:xfrm>
            <a:off x="566738" y="1752600"/>
            <a:ext cx="8001000" cy="4267200"/>
          </a:xfrm>
        </p:spPr>
        <p:txBody>
          <a:bodyPr/>
          <a:lstStyle/>
          <a:p>
            <a:pPr lvl="0"/>
            <a:endParaRPr lang="sv-SE" noProof="0" smtClean="0"/>
          </a:p>
        </p:txBody>
      </p:sp>
      <p:sp>
        <p:nvSpPr>
          <p:cNvPr id="4" name="Rectangle 6"/>
          <p:cNvSpPr>
            <a:spLocks noGrp="1" noChangeArrowheads="1"/>
          </p:cNvSpPr>
          <p:nvPr>
            <p:ph type="dt" sz="half" idx="10"/>
          </p:nvPr>
        </p:nvSpPr>
        <p:spPr>
          <a:ln/>
        </p:spPr>
        <p:txBody>
          <a:bodyPr/>
          <a:lstStyle>
            <a:lvl1pPr>
              <a:defRPr/>
            </a:lvl1pPr>
          </a:lstStyle>
          <a:p>
            <a:r>
              <a:rPr lang="en-US"/>
              <a:t>13/02/08</a:t>
            </a:r>
          </a:p>
        </p:txBody>
      </p:sp>
      <p:sp>
        <p:nvSpPr>
          <p:cNvPr id="5" name="Rectangle 7"/>
          <p:cNvSpPr>
            <a:spLocks noGrp="1" noChangeArrowheads="1"/>
          </p:cNvSpPr>
          <p:nvPr>
            <p:ph type="ftr" sz="quarter" idx="11"/>
          </p:nvPr>
        </p:nvSpPr>
        <p:spPr>
          <a:ln/>
        </p:spPr>
        <p:txBody>
          <a:bodyPr/>
          <a:lstStyle>
            <a:lvl1pPr>
              <a:defRPr/>
            </a:lvl1pPr>
          </a:lstStyle>
          <a:p>
            <a:r>
              <a:rPr lang="en-US"/>
              <a:t>©Jan Eklöf - EPSI Research     www.epsi-rating.com</a:t>
            </a:r>
          </a:p>
        </p:txBody>
      </p:sp>
      <p:sp>
        <p:nvSpPr>
          <p:cNvPr id="6" name="Rectangle 8"/>
          <p:cNvSpPr>
            <a:spLocks noGrp="1" noChangeArrowheads="1"/>
          </p:cNvSpPr>
          <p:nvPr>
            <p:ph type="sldNum" sz="quarter" idx="12"/>
          </p:nvPr>
        </p:nvSpPr>
        <p:spPr>
          <a:ln/>
        </p:spPr>
        <p:txBody>
          <a:bodyPr/>
          <a:lstStyle>
            <a:lvl1pPr>
              <a:defRPr/>
            </a:lvl1pPr>
          </a:lstStyle>
          <a:p>
            <a:fld id="{11AD3AFA-7D8E-46AB-9040-5C711B1DDB61}"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tel og innho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kumimoji="0" lang="nb-NO" smtClean="0"/>
              <a:t>Klikk for å redigere tittelstil</a:t>
            </a:r>
            <a:endParaRPr kumimoji="0" lang="en-US"/>
          </a:p>
        </p:txBody>
      </p:sp>
      <p:sp>
        <p:nvSpPr>
          <p:cNvPr id="4" name="Plassholder for dato 3"/>
          <p:cNvSpPr>
            <a:spLocks noGrp="1"/>
          </p:cNvSpPr>
          <p:nvPr>
            <p:ph type="dt" sz="half" idx="10"/>
          </p:nvPr>
        </p:nvSpPr>
        <p:spPr/>
        <p:txBody>
          <a:bodyPr/>
          <a:lstStyle/>
          <a:p>
            <a:r>
              <a:rPr lang="en-US" smtClean="0"/>
              <a:t>13/02/08</a:t>
            </a:r>
            <a:endParaRPr lang="en-US"/>
          </a:p>
        </p:txBody>
      </p:sp>
      <p:sp>
        <p:nvSpPr>
          <p:cNvPr id="5" name="Plassholder for bunntekst 4"/>
          <p:cNvSpPr>
            <a:spLocks noGrp="1"/>
          </p:cNvSpPr>
          <p:nvPr>
            <p:ph type="ftr" sz="quarter" idx="11"/>
          </p:nvPr>
        </p:nvSpPr>
        <p:spPr/>
        <p:txBody>
          <a:bodyPr/>
          <a:lstStyle/>
          <a:p>
            <a:r>
              <a:rPr lang="en-US" smtClean="0"/>
              <a:t>©Jan Eklöf - EPSI Research     www.epsi-rating.com</a:t>
            </a:r>
            <a:endParaRPr lang="en-US"/>
          </a:p>
        </p:txBody>
      </p:sp>
      <p:sp>
        <p:nvSpPr>
          <p:cNvPr id="6" name="Plassholder for lysbildenummer 5"/>
          <p:cNvSpPr>
            <a:spLocks noGrp="1"/>
          </p:cNvSpPr>
          <p:nvPr>
            <p:ph type="sldNum" sz="quarter" idx="12"/>
          </p:nvPr>
        </p:nvSpPr>
        <p:spPr/>
        <p:txBody>
          <a:bodyPr/>
          <a:lstStyle/>
          <a:p>
            <a:fld id="{639F209E-F986-4439-B438-2892EB6982A5}" type="slidenum">
              <a:rPr lang="en-US" smtClean="0"/>
              <a:pPr/>
              <a:t>‹#›</a:t>
            </a:fld>
            <a:endParaRPr lang="en-US"/>
          </a:p>
        </p:txBody>
      </p:sp>
      <p:sp>
        <p:nvSpPr>
          <p:cNvPr id="8" name="Plassholder for innhold 7"/>
          <p:cNvSpPr>
            <a:spLocks noGrp="1"/>
          </p:cNvSpPr>
          <p:nvPr>
            <p:ph sz="quarter" idx="1"/>
          </p:nvPr>
        </p:nvSpPr>
        <p:spPr>
          <a:xfrm>
            <a:off x="914400" y="1447800"/>
            <a:ext cx="7772400" cy="4572000"/>
          </a:xfrm>
        </p:spPr>
        <p:txBody>
          <a:bodyPr vert="horz"/>
          <a:lstStyle/>
          <a:p>
            <a:pPr lvl="0" eaLnBrk="1" latinLnBrk="0" hangingPunct="1"/>
            <a:r>
              <a:rPr lang="nb-NO" smtClean="0"/>
              <a:t>Klikk for å redigere tekststiler i malen</a:t>
            </a:r>
          </a:p>
          <a:p>
            <a:pPr lvl="1" eaLnBrk="1" latinLnBrk="0" hangingPunct="1"/>
            <a:r>
              <a:rPr lang="nb-NO" smtClean="0"/>
              <a:t>Andre nivå</a:t>
            </a:r>
          </a:p>
          <a:p>
            <a:pPr lvl="2" eaLnBrk="1" latinLnBrk="0" hangingPunct="1"/>
            <a:r>
              <a:rPr lang="nb-NO" smtClean="0"/>
              <a:t>Tredje nivå</a:t>
            </a:r>
          </a:p>
          <a:p>
            <a:pPr lvl="3" eaLnBrk="1" latinLnBrk="0" hangingPunct="1"/>
            <a:r>
              <a:rPr lang="nb-NO" smtClean="0"/>
              <a:t>Fjerde nivå</a:t>
            </a:r>
          </a:p>
          <a:p>
            <a:pPr lvl="4" eaLnBrk="1" latinLnBrk="0" hangingPunct="1"/>
            <a:r>
              <a:rPr lang="nb-NO" smtClean="0"/>
              <a:t>Femte nivå</a:t>
            </a:r>
            <a:endParaRPr kumimoji="0" lang="en-US"/>
          </a:p>
        </p:txBody>
      </p:sp>
    </p:spTree>
  </p:cSld>
  <p:clrMapOvr>
    <a:masterClrMapping/>
  </p:clrMapOvr>
  <p:hf hdr="0"/>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Inndelingsoverskrift">
    <p:bg>
      <p:bgRef idx="1003">
        <a:schemeClr val="bg1"/>
      </p:bgRef>
    </p:bg>
    <p:spTree>
      <p:nvGrpSpPr>
        <p:cNvPr id="1" name=""/>
        <p:cNvGrpSpPr/>
        <p:nvPr/>
      </p:nvGrpSpPr>
      <p:grpSpPr>
        <a:xfrm>
          <a:off x="0" y="0"/>
          <a:ext cx="0" cy="0"/>
          <a:chOff x="0" y="0"/>
          <a:chExt cx="0" cy="0"/>
        </a:xfrm>
      </p:grpSpPr>
      <p:sp>
        <p:nvSpPr>
          <p:cNvPr id="11" name="Rektangel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Avrundet rektangel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tel 1"/>
          <p:cNvSpPr>
            <a:spLocks noGrp="1"/>
          </p:cNvSpPr>
          <p:nvPr>
            <p:ph type="title"/>
          </p:nvPr>
        </p:nvSpPr>
        <p:spPr>
          <a:xfrm>
            <a:off x="722313" y="952500"/>
            <a:ext cx="7772400" cy="1362075"/>
          </a:xfrm>
        </p:spPr>
        <p:txBody>
          <a:bodyPr anchor="b" anchorCtr="0"/>
          <a:lstStyle>
            <a:lvl1pPr algn="l">
              <a:buNone/>
              <a:defRPr sz="4000" b="0" cap="none"/>
            </a:lvl1pPr>
          </a:lstStyle>
          <a:p>
            <a:r>
              <a:rPr kumimoji="0" lang="nb-NO" smtClean="0"/>
              <a:t>Klikk for å redigere tittelstil</a:t>
            </a:r>
            <a:endParaRPr kumimoji="0" lang="en-US"/>
          </a:p>
        </p:txBody>
      </p:sp>
      <p:sp>
        <p:nvSpPr>
          <p:cNvPr id="3" name="Plassholder for tekst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nb-NO" smtClean="0"/>
              <a:t>Klikk for å redigere tekststiler i malen</a:t>
            </a:r>
          </a:p>
        </p:txBody>
      </p:sp>
      <p:sp>
        <p:nvSpPr>
          <p:cNvPr id="4" name="Plassholder for dato 3"/>
          <p:cNvSpPr>
            <a:spLocks noGrp="1"/>
          </p:cNvSpPr>
          <p:nvPr>
            <p:ph type="dt" sz="half" idx="10"/>
          </p:nvPr>
        </p:nvSpPr>
        <p:spPr/>
        <p:txBody>
          <a:bodyPr/>
          <a:lstStyle/>
          <a:p>
            <a:r>
              <a:rPr lang="en-US" smtClean="0"/>
              <a:t>13/02/08</a:t>
            </a:r>
            <a:endParaRPr lang="en-US"/>
          </a:p>
        </p:txBody>
      </p:sp>
      <p:sp>
        <p:nvSpPr>
          <p:cNvPr id="5" name="Plassholder for bunntekst 4"/>
          <p:cNvSpPr>
            <a:spLocks noGrp="1"/>
          </p:cNvSpPr>
          <p:nvPr>
            <p:ph type="ftr" sz="quarter" idx="11"/>
          </p:nvPr>
        </p:nvSpPr>
        <p:spPr>
          <a:xfrm>
            <a:off x="800100" y="6172200"/>
            <a:ext cx="4000500" cy="457200"/>
          </a:xfrm>
        </p:spPr>
        <p:txBody>
          <a:bodyPr/>
          <a:lstStyle/>
          <a:p>
            <a:r>
              <a:rPr lang="en-US" smtClean="0"/>
              <a:t>©Jan Eklöf - EPSI Research     www.epsi-rating.com</a:t>
            </a:r>
            <a:endParaRPr lang="en-US"/>
          </a:p>
        </p:txBody>
      </p:sp>
      <p:sp>
        <p:nvSpPr>
          <p:cNvPr id="7" name="Rektangel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ktangel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ktangel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Plassholder for lysbildenummer 5"/>
          <p:cNvSpPr>
            <a:spLocks noGrp="1"/>
          </p:cNvSpPr>
          <p:nvPr>
            <p:ph type="sldNum" sz="quarter" idx="12"/>
          </p:nvPr>
        </p:nvSpPr>
        <p:spPr>
          <a:xfrm>
            <a:off x="146304" y="6208776"/>
            <a:ext cx="457200" cy="457200"/>
          </a:xfrm>
        </p:spPr>
        <p:txBody>
          <a:bodyPr/>
          <a:lstStyle/>
          <a:p>
            <a:fld id="{639F209E-F986-4439-B438-2892EB6982A5}"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hf hdr="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nholdsdeler">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kumimoji="0" lang="nb-NO" smtClean="0"/>
              <a:t>Klikk for å redigere tittelstil</a:t>
            </a:r>
            <a:endParaRPr kumimoji="0" lang="en-US"/>
          </a:p>
        </p:txBody>
      </p:sp>
      <p:sp>
        <p:nvSpPr>
          <p:cNvPr id="5" name="Plassholder for dato 4"/>
          <p:cNvSpPr>
            <a:spLocks noGrp="1"/>
          </p:cNvSpPr>
          <p:nvPr>
            <p:ph type="dt" sz="half" idx="10"/>
          </p:nvPr>
        </p:nvSpPr>
        <p:spPr/>
        <p:txBody>
          <a:bodyPr/>
          <a:lstStyle/>
          <a:p>
            <a:r>
              <a:rPr lang="en-US" smtClean="0"/>
              <a:t>13/02/08</a:t>
            </a:r>
            <a:endParaRPr lang="en-US"/>
          </a:p>
        </p:txBody>
      </p:sp>
      <p:sp>
        <p:nvSpPr>
          <p:cNvPr id="6" name="Plassholder for bunntekst 5"/>
          <p:cNvSpPr>
            <a:spLocks noGrp="1"/>
          </p:cNvSpPr>
          <p:nvPr>
            <p:ph type="ftr" sz="quarter" idx="11"/>
          </p:nvPr>
        </p:nvSpPr>
        <p:spPr/>
        <p:txBody>
          <a:bodyPr/>
          <a:lstStyle/>
          <a:p>
            <a:r>
              <a:rPr lang="en-US" smtClean="0"/>
              <a:t>©Jan Eklöf - EPSI Research     www.epsi-rating.com</a:t>
            </a:r>
            <a:endParaRPr lang="en-US"/>
          </a:p>
        </p:txBody>
      </p:sp>
      <p:sp>
        <p:nvSpPr>
          <p:cNvPr id="7" name="Plassholder for lysbildenummer 6"/>
          <p:cNvSpPr>
            <a:spLocks noGrp="1"/>
          </p:cNvSpPr>
          <p:nvPr>
            <p:ph type="sldNum" sz="quarter" idx="12"/>
          </p:nvPr>
        </p:nvSpPr>
        <p:spPr/>
        <p:txBody>
          <a:bodyPr/>
          <a:lstStyle/>
          <a:p>
            <a:fld id="{639F209E-F986-4439-B438-2892EB6982A5}" type="slidenum">
              <a:rPr lang="en-US" smtClean="0"/>
              <a:pPr/>
              <a:t>‹#›</a:t>
            </a:fld>
            <a:endParaRPr lang="en-US"/>
          </a:p>
        </p:txBody>
      </p:sp>
      <p:sp>
        <p:nvSpPr>
          <p:cNvPr id="9" name="Plassholder for innhold 8"/>
          <p:cNvSpPr>
            <a:spLocks noGrp="1"/>
          </p:cNvSpPr>
          <p:nvPr>
            <p:ph sz="quarter" idx="1"/>
          </p:nvPr>
        </p:nvSpPr>
        <p:spPr>
          <a:xfrm>
            <a:off x="914400" y="1447800"/>
            <a:ext cx="3749040" cy="4572000"/>
          </a:xfrm>
        </p:spPr>
        <p:txBody>
          <a:bodyPr vert="horz"/>
          <a:lstStyle/>
          <a:p>
            <a:pPr lvl="0" eaLnBrk="1" latinLnBrk="0" hangingPunct="1"/>
            <a:r>
              <a:rPr lang="nb-NO" smtClean="0"/>
              <a:t>Klikk for å redigere tekststiler i malen</a:t>
            </a:r>
          </a:p>
          <a:p>
            <a:pPr lvl="1" eaLnBrk="1" latinLnBrk="0" hangingPunct="1"/>
            <a:r>
              <a:rPr lang="nb-NO" smtClean="0"/>
              <a:t>Andre nivå</a:t>
            </a:r>
          </a:p>
          <a:p>
            <a:pPr lvl="2" eaLnBrk="1" latinLnBrk="0" hangingPunct="1"/>
            <a:r>
              <a:rPr lang="nb-NO" smtClean="0"/>
              <a:t>Tredje nivå</a:t>
            </a:r>
          </a:p>
          <a:p>
            <a:pPr lvl="3" eaLnBrk="1" latinLnBrk="0" hangingPunct="1"/>
            <a:r>
              <a:rPr lang="nb-NO" smtClean="0"/>
              <a:t>Fjerde nivå</a:t>
            </a:r>
          </a:p>
          <a:p>
            <a:pPr lvl="4" eaLnBrk="1" latinLnBrk="0" hangingPunct="1"/>
            <a:r>
              <a:rPr lang="nb-NO" smtClean="0"/>
              <a:t>Femte nivå</a:t>
            </a:r>
            <a:endParaRPr kumimoji="0" lang="en-US"/>
          </a:p>
        </p:txBody>
      </p:sp>
      <p:sp>
        <p:nvSpPr>
          <p:cNvPr id="11" name="Plassholder for innhold 10"/>
          <p:cNvSpPr>
            <a:spLocks noGrp="1"/>
          </p:cNvSpPr>
          <p:nvPr>
            <p:ph sz="quarter" idx="2"/>
          </p:nvPr>
        </p:nvSpPr>
        <p:spPr>
          <a:xfrm>
            <a:off x="4933950" y="1447800"/>
            <a:ext cx="3749040" cy="4572000"/>
          </a:xfrm>
        </p:spPr>
        <p:txBody>
          <a:bodyPr vert="horz"/>
          <a:lstStyle/>
          <a:p>
            <a:pPr lvl="0" eaLnBrk="1" latinLnBrk="0" hangingPunct="1"/>
            <a:r>
              <a:rPr lang="nb-NO" smtClean="0"/>
              <a:t>Klikk for å redigere tekststiler i malen</a:t>
            </a:r>
          </a:p>
          <a:p>
            <a:pPr lvl="1" eaLnBrk="1" latinLnBrk="0" hangingPunct="1"/>
            <a:r>
              <a:rPr lang="nb-NO" smtClean="0"/>
              <a:t>Andre nivå</a:t>
            </a:r>
          </a:p>
          <a:p>
            <a:pPr lvl="2" eaLnBrk="1" latinLnBrk="0" hangingPunct="1"/>
            <a:r>
              <a:rPr lang="nb-NO" smtClean="0"/>
              <a:t>Tredje nivå</a:t>
            </a:r>
          </a:p>
          <a:p>
            <a:pPr lvl="3" eaLnBrk="1" latinLnBrk="0" hangingPunct="1"/>
            <a:r>
              <a:rPr lang="nb-NO" smtClean="0"/>
              <a:t>Fjerde nivå</a:t>
            </a:r>
          </a:p>
          <a:p>
            <a:pPr lvl="4" eaLnBrk="1" latinLnBrk="0" hangingPunct="1"/>
            <a:r>
              <a:rPr lang="nb-NO" smtClean="0"/>
              <a:t>Femte nivå</a:t>
            </a:r>
            <a:endParaRPr kumimoji="0" lang="en-US"/>
          </a:p>
        </p:txBody>
      </p:sp>
    </p:spTree>
  </p:cSld>
  <p:clrMapOvr>
    <a:masterClrMapping/>
  </p:clrMapOvr>
  <p:hf hdr="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tel 1"/>
          <p:cNvSpPr>
            <a:spLocks noGrp="1"/>
          </p:cNvSpPr>
          <p:nvPr>
            <p:ph type="title"/>
          </p:nvPr>
        </p:nvSpPr>
        <p:spPr>
          <a:xfrm>
            <a:off x="914400" y="273050"/>
            <a:ext cx="7772400" cy="1143000"/>
          </a:xfrm>
        </p:spPr>
        <p:txBody>
          <a:bodyPr anchor="b" anchorCtr="0"/>
          <a:lstStyle>
            <a:lvl1pPr>
              <a:defRPr/>
            </a:lvl1pPr>
          </a:lstStyle>
          <a:p>
            <a:r>
              <a:rPr kumimoji="0" lang="nb-NO" smtClean="0"/>
              <a:t>Klikk for å redigere tittelstil</a:t>
            </a:r>
            <a:endParaRPr kumimoji="0" lang="en-US"/>
          </a:p>
        </p:txBody>
      </p:sp>
      <p:sp>
        <p:nvSpPr>
          <p:cNvPr id="3" name="Plassholder for tekst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nb-NO" smtClean="0"/>
              <a:t>Klikk for å redigere tekststiler i malen</a:t>
            </a:r>
          </a:p>
        </p:txBody>
      </p:sp>
      <p:sp>
        <p:nvSpPr>
          <p:cNvPr id="4" name="Plassholder for tekst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nb-NO" smtClean="0"/>
              <a:t>Klikk for å redigere tekststiler i malen</a:t>
            </a:r>
          </a:p>
        </p:txBody>
      </p:sp>
      <p:sp>
        <p:nvSpPr>
          <p:cNvPr id="7" name="Plassholder for dato 6"/>
          <p:cNvSpPr>
            <a:spLocks noGrp="1"/>
          </p:cNvSpPr>
          <p:nvPr>
            <p:ph type="dt" sz="half" idx="10"/>
          </p:nvPr>
        </p:nvSpPr>
        <p:spPr/>
        <p:txBody>
          <a:bodyPr/>
          <a:lstStyle/>
          <a:p>
            <a:r>
              <a:rPr lang="en-US" smtClean="0"/>
              <a:t>13/02/08</a:t>
            </a:r>
            <a:endParaRPr lang="en-US"/>
          </a:p>
        </p:txBody>
      </p:sp>
      <p:sp>
        <p:nvSpPr>
          <p:cNvPr id="8" name="Plassholder for bunntekst 7"/>
          <p:cNvSpPr>
            <a:spLocks noGrp="1"/>
          </p:cNvSpPr>
          <p:nvPr>
            <p:ph type="ftr" sz="quarter" idx="11"/>
          </p:nvPr>
        </p:nvSpPr>
        <p:spPr/>
        <p:txBody>
          <a:bodyPr/>
          <a:lstStyle/>
          <a:p>
            <a:r>
              <a:rPr lang="en-US" smtClean="0"/>
              <a:t>©Jan Eklöf - EPSI Research     www.epsi-rating.com</a:t>
            </a:r>
            <a:endParaRPr lang="en-US"/>
          </a:p>
        </p:txBody>
      </p:sp>
      <p:sp>
        <p:nvSpPr>
          <p:cNvPr id="9" name="Plassholder for lysbildenummer 8"/>
          <p:cNvSpPr>
            <a:spLocks noGrp="1"/>
          </p:cNvSpPr>
          <p:nvPr>
            <p:ph type="sldNum" sz="quarter" idx="12"/>
          </p:nvPr>
        </p:nvSpPr>
        <p:spPr/>
        <p:txBody>
          <a:bodyPr/>
          <a:lstStyle/>
          <a:p>
            <a:fld id="{639F209E-F986-4439-B438-2892EB6982A5}" type="slidenum">
              <a:rPr lang="en-US" smtClean="0"/>
              <a:pPr/>
              <a:t>‹#›</a:t>
            </a:fld>
            <a:endParaRPr lang="en-US"/>
          </a:p>
        </p:txBody>
      </p:sp>
      <p:sp>
        <p:nvSpPr>
          <p:cNvPr id="11" name="Plassholder for innhold 10"/>
          <p:cNvSpPr>
            <a:spLocks noGrp="1"/>
          </p:cNvSpPr>
          <p:nvPr>
            <p:ph sz="half" idx="2"/>
          </p:nvPr>
        </p:nvSpPr>
        <p:spPr>
          <a:xfrm>
            <a:off x="914400" y="2247900"/>
            <a:ext cx="3733800" cy="3886200"/>
          </a:xfrm>
        </p:spPr>
        <p:txBody>
          <a:bodyPr vert="horz"/>
          <a:lstStyle/>
          <a:p>
            <a:pPr lvl="0" eaLnBrk="1" latinLnBrk="0" hangingPunct="1"/>
            <a:r>
              <a:rPr lang="nb-NO" smtClean="0"/>
              <a:t>Klikk for å redigere tekststiler i malen</a:t>
            </a:r>
          </a:p>
          <a:p>
            <a:pPr lvl="1" eaLnBrk="1" latinLnBrk="0" hangingPunct="1"/>
            <a:r>
              <a:rPr lang="nb-NO" smtClean="0"/>
              <a:t>Andre nivå</a:t>
            </a:r>
          </a:p>
          <a:p>
            <a:pPr lvl="2" eaLnBrk="1" latinLnBrk="0" hangingPunct="1"/>
            <a:r>
              <a:rPr lang="nb-NO" smtClean="0"/>
              <a:t>Tredje nivå</a:t>
            </a:r>
          </a:p>
          <a:p>
            <a:pPr lvl="3" eaLnBrk="1" latinLnBrk="0" hangingPunct="1"/>
            <a:r>
              <a:rPr lang="nb-NO" smtClean="0"/>
              <a:t>Fjerde nivå</a:t>
            </a:r>
          </a:p>
          <a:p>
            <a:pPr lvl="4" eaLnBrk="1" latinLnBrk="0" hangingPunct="1"/>
            <a:r>
              <a:rPr lang="nb-NO" smtClean="0"/>
              <a:t>Femte nivå</a:t>
            </a:r>
            <a:endParaRPr kumimoji="0" lang="en-US"/>
          </a:p>
        </p:txBody>
      </p:sp>
      <p:sp>
        <p:nvSpPr>
          <p:cNvPr id="13" name="Plassholder for innhold 12"/>
          <p:cNvSpPr>
            <a:spLocks noGrp="1"/>
          </p:cNvSpPr>
          <p:nvPr>
            <p:ph sz="half" idx="4"/>
          </p:nvPr>
        </p:nvSpPr>
        <p:spPr>
          <a:xfrm>
            <a:off x="4953000" y="2247900"/>
            <a:ext cx="3733800" cy="3886200"/>
          </a:xfrm>
        </p:spPr>
        <p:txBody>
          <a:bodyPr vert="horz"/>
          <a:lstStyle/>
          <a:p>
            <a:pPr lvl="0" eaLnBrk="1" latinLnBrk="0" hangingPunct="1"/>
            <a:r>
              <a:rPr lang="nb-NO" smtClean="0"/>
              <a:t>Klikk for å redigere tekststiler i malen</a:t>
            </a:r>
          </a:p>
          <a:p>
            <a:pPr lvl="1" eaLnBrk="1" latinLnBrk="0" hangingPunct="1"/>
            <a:r>
              <a:rPr lang="nb-NO" smtClean="0"/>
              <a:t>Andre nivå</a:t>
            </a:r>
          </a:p>
          <a:p>
            <a:pPr lvl="2" eaLnBrk="1" latinLnBrk="0" hangingPunct="1"/>
            <a:r>
              <a:rPr lang="nb-NO" smtClean="0"/>
              <a:t>Tredje nivå</a:t>
            </a:r>
          </a:p>
          <a:p>
            <a:pPr lvl="3" eaLnBrk="1" latinLnBrk="0" hangingPunct="1"/>
            <a:r>
              <a:rPr lang="nb-NO" smtClean="0"/>
              <a:t>Fjerde nivå</a:t>
            </a:r>
          </a:p>
          <a:p>
            <a:pPr lvl="4" eaLnBrk="1" latinLnBrk="0" hangingPunct="1"/>
            <a:r>
              <a:rPr lang="nb-NO" smtClean="0"/>
              <a:t>Femte nivå</a:t>
            </a:r>
            <a:endParaRPr kumimoji="0" lang="en-US"/>
          </a:p>
        </p:txBody>
      </p:sp>
    </p:spTree>
  </p:cSld>
  <p:clrMapOvr>
    <a:masterClrMapping/>
  </p:clrMapOvr>
  <p:hf hdr="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Bare tittel">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kumimoji="0" lang="nb-NO" smtClean="0"/>
              <a:t>Klikk for å redigere tittelstil</a:t>
            </a:r>
            <a:endParaRPr kumimoji="0" lang="en-US"/>
          </a:p>
        </p:txBody>
      </p:sp>
      <p:sp>
        <p:nvSpPr>
          <p:cNvPr id="3" name="Plassholder for dato 2"/>
          <p:cNvSpPr>
            <a:spLocks noGrp="1"/>
          </p:cNvSpPr>
          <p:nvPr>
            <p:ph type="dt" sz="half" idx="10"/>
          </p:nvPr>
        </p:nvSpPr>
        <p:spPr/>
        <p:txBody>
          <a:bodyPr/>
          <a:lstStyle/>
          <a:p>
            <a:r>
              <a:rPr lang="en-US" smtClean="0"/>
              <a:t>13/02/08</a:t>
            </a:r>
            <a:endParaRPr lang="en-US"/>
          </a:p>
        </p:txBody>
      </p:sp>
      <p:sp>
        <p:nvSpPr>
          <p:cNvPr id="4" name="Plassholder for bunntekst 3"/>
          <p:cNvSpPr>
            <a:spLocks noGrp="1"/>
          </p:cNvSpPr>
          <p:nvPr>
            <p:ph type="ftr" sz="quarter" idx="11"/>
          </p:nvPr>
        </p:nvSpPr>
        <p:spPr/>
        <p:txBody>
          <a:bodyPr/>
          <a:lstStyle/>
          <a:p>
            <a:r>
              <a:rPr lang="en-US" smtClean="0"/>
              <a:t>©Jan Eklöf - EPSI Research     www.epsi-rating.com</a:t>
            </a:r>
            <a:endParaRPr lang="en-US"/>
          </a:p>
        </p:txBody>
      </p:sp>
      <p:sp>
        <p:nvSpPr>
          <p:cNvPr id="5" name="Plassholder for lysbildenummer 4"/>
          <p:cNvSpPr>
            <a:spLocks noGrp="1"/>
          </p:cNvSpPr>
          <p:nvPr>
            <p:ph type="sldNum" sz="quarter" idx="12"/>
          </p:nvPr>
        </p:nvSpPr>
        <p:spPr/>
        <p:txBody>
          <a:bodyPr/>
          <a:lstStyle/>
          <a:p>
            <a:fld id="{639F209E-F986-4439-B438-2892EB6982A5}" type="slidenum">
              <a:rPr lang="en-US" smtClean="0"/>
              <a:pPr/>
              <a:t>‹#›</a:t>
            </a:fld>
            <a:endParaRPr lang="en-US"/>
          </a:p>
        </p:txBody>
      </p:sp>
    </p:spTree>
  </p:cSld>
  <p:clrMapOvr>
    <a:masterClrMapping/>
  </p:clrMapOvr>
  <p:hf hdr="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t">
    <p:spTree>
      <p:nvGrpSpPr>
        <p:cNvPr id="1" name=""/>
        <p:cNvGrpSpPr/>
        <p:nvPr/>
      </p:nvGrpSpPr>
      <p:grpSpPr>
        <a:xfrm>
          <a:off x="0" y="0"/>
          <a:ext cx="0" cy="0"/>
          <a:chOff x="0" y="0"/>
          <a:chExt cx="0" cy="0"/>
        </a:xfrm>
      </p:grpSpPr>
      <p:sp>
        <p:nvSpPr>
          <p:cNvPr id="2" name="Plassholder for dato 1"/>
          <p:cNvSpPr>
            <a:spLocks noGrp="1"/>
          </p:cNvSpPr>
          <p:nvPr>
            <p:ph type="dt" sz="half" idx="10"/>
          </p:nvPr>
        </p:nvSpPr>
        <p:spPr/>
        <p:txBody>
          <a:bodyPr/>
          <a:lstStyle/>
          <a:p>
            <a:r>
              <a:rPr lang="en-US" smtClean="0"/>
              <a:t>13/02/08</a:t>
            </a:r>
            <a:endParaRPr lang="en-US"/>
          </a:p>
        </p:txBody>
      </p:sp>
      <p:sp>
        <p:nvSpPr>
          <p:cNvPr id="3" name="Plassholder for bunntekst 2"/>
          <p:cNvSpPr>
            <a:spLocks noGrp="1"/>
          </p:cNvSpPr>
          <p:nvPr>
            <p:ph type="ftr" sz="quarter" idx="11"/>
          </p:nvPr>
        </p:nvSpPr>
        <p:spPr/>
        <p:txBody>
          <a:bodyPr/>
          <a:lstStyle/>
          <a:p>
            <a:r>
              <a:rPr lang="en-US" smtClean="0"/>
              <a:t>©Jan Eklöf - EPSI Research     www.epsi-rating.com</a:t>
            </a:r>
            <a:endParaRPr lang="en-US"/>
          </a:p>
        </p:txBody>
      </p:sp>
      <p:sp>
        <p:nvSpPr>
          <p:cNvPr id="4" name="Plassholder for lysbildenummer 3"/>
          <p:cNvSpPr>
            <a:spLocks noGrp="1"/>
          </p:cNvSpPr>
          <p:nvPr>
            <p:ph type="sldNum" sz="quarter" idx="12"/>
          </p:nvPr>
        </p:nvSpPr>
        <p:spPr/>
        <p:txBody>
          <a:bodyPr/>
          <a:lstStyle/>
          <a:p>
            <a:fld id="{639F209E-F986-4439-B438-2892EB6982A5}" type="slidenum">
              <a:rPr lang="en-US" smtClean="0"/>
              <a:pPr/>
              <a:t>‹#›</a:t>
            </a:fld>
            <a:endParaRPr lang="en-US"/>
          </a:p>
        </p:txBody>
      </p:sp>
    </p:spTree>
  </p:cSld>
  <p:clrMapOvr>
    <a:masterClrMapping/>
  </p:clrMapOvr>
  <p:hf hdr="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nhold med tekst">
    <p:spTree>
      <p:nvGrpSpPr>
        <p:cNvPr id="1" name=""/>
        <p:cNvGrpSpPr/>
        <p:nvPr/>
      </p:nvGrpSpPr>
      <p:grpSpPr>
        <a:xfrm>
          <a:off x="0" y="0"/>
          <a:ext cx="0" cy="0"/>
          <a:chOff x="0" y="0"/>
          <a:chExt cx="0" cy="0"/>
        </a:xfrm>
      </p:grpSpPr>
      <p:sp>
        <p:nvSpPr>
          <p:cNvPr id="8" name="Rektangel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Avrundet rektangel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tel 1"/>
          <p:cNvSpPr>
            <a:spLocks noGrp="1"/>
          </p:cNvSpPr>
          <p:nvPr>
            <p:ph type="title"/>
          </p:nvPr>
        </p:nvSpPr>
        <p:spPr>
          <a:xfrm>
            <a:off x="914400" y="273050"/>
            <a:ext cx="7772400" cy="1143000"/>
          </a:xfrm>
        </p:spPr>
        <p:txBody>
          <a:bodyPr anchor="b" anchorCtr="0"/>
          <a:lstStyle>
            <a:lvl1pPr algn="l">
              <a:buNone/>
              <a:defRPr sz="4000" b="0"/>
            </a:lvl1pPr>
          </a:lstStyle>
          <a:p>
            <a:r>
              <a:rPr kumimoji="0" lang="nb-NO" smtClean="0"/>
              <a:t>Klikk for å redigere tittelstil</a:t>
            </a:r>
            <a:endParaRPr kumimoji="0" lang="en-US"/>
          </a:p>
        </p:txBody>
      </p:sp>
      <p:sp>
        <p:nvSpPr>
          <p:cNvPr id="3" name="Plassholder for tekst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nb-NO" smtClean="0"/>
              <a:t>Klikk for å redigere tekststiler i malen</a:t>
            </a:r>
          </a:p>
        </p:txBody>
      </p:sp>
      <p:sp>
        <p:nvSpPr>
          <p:cNvPr id="5" name="Plassholder for dato 4"/>
          <p:cNvSpPr>
            <a:spLocks noGrp="1"/>
          </p:cNvSpPr>
          <p:nvPr>
            <p:ph type="dt" sz="half" idx="10"/>
          </p:nvPr>
        </p:nvSpPr>
        <p:spPr/>
        <p:txBody>
          <a:bodyPr/>
          <a:lstStyle/>
          <a:p>
            <a:r>
              <a:rPr lang="en-US" smtClean="0"/>
              <a:t>13/02/08</a:t>
            </a:r>
            <a:endParaRPr lang="en-US"/>
          </a:p>
        </p:txBody>
      </p:sp>
      <p:sp>
        <p:nvSpPr>
          <p:cNvPr id="6" name="Plassholder for bunntekst 5"/>
          <p:cNvSpPr>
            <a:spLocks noGrp="1"/>
          </p:cNvSpPr>
          <p:nvPr>
            <p:ph type="ftr" sz="quarter" idx="11"/>
          </p:nvPr>
        </p:nvSpPr>
        <p:spPr/>
        <p:txBody>
          <a:bodyPr/>
          <a:lstStyle/>
          <a:p>
            <a:r>
              <a:rPr lang="en-US" smtClean="0"/>
              <a:t>©Jan Eklöf - EPSI Research     www.epsi-rating.com</a:t>
            </a:r>
            <a:endParaRPr lang="en-US"/>
          </a:p>
        </p:txBody>
      </p:sp>
      <p:sp>
        <p:nvSpPr>
          <p:cNvPr id="7" name="Plassholder for lysbildenummer 6"/>
          <p:cNvSpPr>
            <a:spLocks noGrp="1"/>
          </p:cNvSpPr>
          <p:nvPr>
            <p:ph type="sldNum" sz="quarter" idx="12"/>
          </p:nvPr>
        </p:nvSpPr>
        <p:spPr/>
        <p:txBody>
          <a:bodyPr/>
          <a:lstStyle/>
          <a:p>
            <a:fld id="{639F209E-F986-4439-B438-2892EB6982A5}" type="slidenum">
              <a:rPr lang="en-US" smtClean="0"/>
              <a:pPr/>
              <a:t>‹#›</a:t>
            </a:fld>
            <a:endParaRPr lang="en-US"/>
          </a:p>
        </p:txBody>
      </p:sp>
      <p:sp>
        <p:nvSpPr>
          <p:cNvPr id="11" name="Plassholder for innhold 10"/>
          <p:cNvSpPr>
            <a:spLocks noGrp="1"/>
          </p:cNvSpPr>
          <p:nvPr>
            <p:ph sz="quarter" idx="1"/>
          </p:nvPr>
        </p:nvSpPr>
        <p:spPr>
          <a:xfrm>
            <a:off x="2971800" y="1600200"/>
            <a:ext cx="5715000" cy="4495800"/>
          </a:xfrm>
        </p:spPr>
        <p:txBody>
          <a:bodyPr vert="horz"/>
          <a:lstStyle/>
          <a:p>
            <a:pPr lvl="0" eaLnBrk="1" latinLnBrk="0" hangingPunct="1"/>
            <a:r>
              <a:rPr lang="nb-NO" smtClean="0"/>
              <a:t>Klikk for å redigere tekststiler i malen</a:t>
            </a:r>
          </a:p>
          <a:p>
            <a:pPr lvl="1" eaLnBrk="1" latinLnBrk="0" hangingPunct="1"/>
            <a:r>
              <a:rPr lang="nb-NO" smtClean="0"/>
              <a:t>Andre nivå</a:t>
            </a:r>
          </a:p>
          <a:p>
            <a:pPr lvl="2" eaLnBrk="1" latinLnBrk="0" hangingPunct="1"/>
            <a:r>
              <a:rPr lang="nb-NO" smtClean="0"/>
              <a:t>Tredje nivå</a:t>
            </a:r>
          </a:p>
          <a:p>
            <a:pPr lvl="3" eaLnBrk="1" latinLnBrk="0" hangingPunct="1"/>
            <a:r>
              <a:rPr lang="nb-NO" smtClean="0"/>
              <a:t>Fjerde nivå</a:t>
            </a:r>
          </a:p>
          <a:p>
            <a:pPr lvl="4" eaLnBrk="1" latinLnBrk="0" hangingPunct="1"/>
            <a:r>
              <a:rPr lang="nb-NO" smtClean="0"/>
              <a:t>Femte nivå</a:t>
            </a:r>
            <a:endParaRPr kumimoji="0" lang="en-US"/>
          </a:p>
        </p:txBody>
      </p:sp>
    </p:spTree>
  </p:cSld>
  <p:clrMapOvr>
    <a:masterClrMapping/>
  </p:clrMapOvr>
  <p:hf hdr="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e med tekst">
    <p:spTree>
      <p:nvGrpSpPr>
        <p:cNvPr id="1" name=""/>
        <p:cNvGrpSpPr/>
        <p:nvPr/>
      </p:nvGrpSpPr>
      <p:grpSpPr>
        <a:xfrm>
          <a:off x="0" y="0"/>
          <a:ext cx="0" cy="0"/>
          <a:chOff x="0" y="0"/>
          <a:chExt cx="0" cy="0"/>
        </a:xfrm>
      </p:grpSpPr>
      <p:sp>
        <p:nvSpPr>
          <p:cNvPr id="2" name="Tittel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nb-NO" smtClean="0"/>
              <a:t>Klikk for å redigere tittelstil</a:t>
            </a:r>
            <a:endParaRPr kumimoji="0" lang="en-US"/>
          </a:p>
        </p:txBody>
      </p:sp>
      <p:sp>
        <p:nvSpPr>
          <p:cNvPr id="4" name="Plassholder for tekst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nb-NO" smtClean="0"/>
              <a:t>Klikk for å redigere tekststiler i malen</a:t>
            </a:r>
          </a:p>
        </p:txBody>
      </p:sp>
      <p:sp>
        <p:nvSpPr>
          <p:cNvPr id="5" name="Plassholder for dato 4"/>
          <p:cNvSpPr>
            <a:spLocks noGrp="1"/>
          </p:cNvSpPr>
          <p:nvPr>
            <p:ph type="dt" sz="half" idx="10"/>
          </p:nvPr>
        </p:nvSpPr>
        <p:spPr/>
        <p:txBody>
          <a:bodyPr/>
          <a:lstStyle/>
          <a:p>
            <a:r>
              <a:rPr lang="en-US" smtClean="0"/>
              <a:t>13/02/08</a:t>
            </a:r>
            <a:endParaRPr lang="en-US"/>
          </a:p>
        </p:txBody>
      </p:sp>
      <p:sp>
        <p:nvSpPr>
          <p:cNvPr id="6" name="Plassholder for bunntekst 5"/>
          <p:cNvSpPr>
            <a:spLocks noGrp="1"/>
          </p:cNvSpPr>
          <p:nvPr>
            <p:ph type="ftr" sz="quarter" idx="11"/>
          </p:nvPr>
        </p:nvSpPr>
        <p:spPr>
          <a:xfrm>
            <a:off x="914400" y="6172200"/>
            <a:ext cx="3886200" cy="457200"/>
          </a:xfrm>
        </p:spPr>
        <p:txBody>
          <a:bodyPr/>
          <a:lstStyle/>
          <a:p>
            <a:r>
              <a:rPr lang="en-US" smtClean="0"/>
              <a:t>©Jan Eklöf - EPSI Research     www.epsi-rating.com</a:t>
            </a:r>
            <a:endParaRPr lang="en-US"/>
          </a:p>
        </p:txBody>
      </p:sp>
      <p:sp>
        <p:nvSpPr>
          <p:cNvPr id="7" name="Plassholder for lysbildenummer 6"/>
          <p:cNvSpPr>
            <a:spLocks noGrp="1"/>
          </p:cNvSpPr>
          <p:nvPr>
            <p:ph type="sldNum" sz="quarter" idx="12"/>
          </p:nvPr>
        </p:nvSpPr>
        <p:spPr>
          <a:xfrm>
            <a:off x="146304" y="6208776"/>
            <a:ext cx="457200" cy="457200"/>
          </a:xfrm>
        </p:spPr>
        <p:txBody>
          <a:bodyPr/>
          <a:lstStyle/>
          <a:p>
            <a:fld id="{639F209E-F986-4439-B438-2892EB6982A5}" type="slidenum">
              <a:rPr lang="en-US" smtClean="0"/>
              <a:pPr/>
              <a:t>‹#›</a:t>
            </a:fld>
            <a:endParaRPr lang="en-US"/>
          </a:p>
        </p:txBody>
      </p:sp>
      <p:sp>
        <p:nvSpPr>
          <p:cNvPr id="11" name="Rektangel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ktangel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ktangel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Plassholder for bilde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nb-NO" smtClean="0"/>
              <a:t>Klikk ikonet for å legge til et bilde</a:t>
            </a:r>
            <a:endParaRPr kumimoji="0" lang="en-US" dirty="0"/>
          </a:p>
        </p:txBody>
      </p:sp>
    </p:spTree>
  </p:cSld>
  <p:clrMapOvr>
    <a:masterClrMapping/>
  </p:clrMapOvr>
  <p:hf hdr="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ktangel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Avrundet rektangel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Plassholder for tittel 21"/>
          <p:cNvSpPr>
            <a:spLocks noGrp="1"/>
          </p:cNvSpPr>
          <p:nvPr>
            <p:ph type="title"/>
          </p:nvPr>
        </p:nvSpPr>
        <p:spPr>
          <a:xfrm>
            <a:off x="914400" y="274638"/>
            <a:ext cx="7772400" cy="1143000"/>
          </a:xfrm>
          <a:prstGeom prst="rect">
            <a:avLst/>
          </a:prstGeom>
        </p:spPr>
        <p:txBody>
          <a:bodyPr bIns="91440" anchor="b" anchorCtr="0">
            <a:normAutofit/>
          </a:bodyPr>
          <a:lstStyle/>
          <a:p>
            <a:r>
              <a:rPr kumimoji="0" lang="nb-NO" smtClean="0"/>
              <a:t>Klikk for å redigere tittelstil</a:t>
            </a:r>
            <a:endParaRPr kumimoji="0" lang="en-US"/>
          </a:p>
        </p:txBody>
      </p:sp>
      <p:sp>
        <p:nvSpPr>
          <p:cNvPr id="13" name="Plassholder for tekst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nb-NO" smtClean="0"/>
              <a:t>Klikk for å redigere tekststiler i malen</a:t>
            </a:r>
          </a:p>
          <a:p>
            <a:pPr lvl="1" eaLnBrk="1" latinLnBrk="0" hangingPunct="1"/>
            <a:r>
              <a:rPr kumimoji="0" lang="nb-NO" smtClean="0"/>
              <a:t>Andre nivå</a:t>
            </a:r>
          </a:p>
          <a:p>
            <a:pPr lvl="2" eaLnBrk="1" latinLnBrk="0" hangingPunct="1"/>
            <a:r>
              <a:rPr kumimoji="0" lang="nb-NO" smtClean="0"/>
              <a:t>Tredje nivå</a:t>
            </a:r>
          </a:p>
          <a:p>
            <a:pPr lvl="3" eaLnBrk="1" latinLnBrk="0" hangingPunct="1"/>
            <a:r>
              <a:rPr kumimoji="0" lang="nb-NO" smtClean="0"/>
              <a:t>Fjerde nivå</a:t>
            </a:r>
          </a:p>
          <a:p>
            <a:pPr lvl="4" eaLnBrk="1" latinLnBrk="0" hangingPunct="1"/>
            <a:r>
              <a:rPr kumimoji="0" lang="nb-NO" smtClean="0"/>
              <a:t>Femte nivå</a:t>
            </a:r>
            <a:endParaRPr kumimoji="0" lang="en-US"/>
          </a:p>
        </p:txBody>
      </p:sp>
      <p:sp>
        <p:nvSpPr>
          <p:cNvPr id="14" name="Plassholder for dato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r>
              <a:rPr lang="en-US" smtClean="0"/>
              <a:t>13/02/08</a:t>
            </a:r>
            <a:endParaRPr lang="en-US"/>
          </a:p>
        </p:txBody>
      </p:sp>
      <p:sp>
        <p:nvSpPr>
          <p:cNvPr id="3" name="Plassholder for bunntekst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r>
              <a:rPr lang="en-US" smtClean="0"/>
              <a:t>©Jan Eklöf - EPSI Research     www.epsi-rating.com</a:t>
            </a:r>
            <a:endParaRPr lang="en-US"/>
          </a:p>
        </p:txBody>
      </p:sp>
      <p:sp>
        <p:nvSpPr>
          <p:cNvPr id="23" name="Plassholder for lysbildenumm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639F209E-F986-4439-B438-2892EB6982A5}"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761" r:id="rId1"/>
    <p:sldLayoutId id="2147483762" r:id="rId2"/>
    <p:sldLayoutId id="2147483763" r:id="rId3"/>
    <p:sldLayoutId id="2147483764" r:id="rId4"/>
    <p:sldLayoutId id="2147483765" r:id="rId5"/>
    <p:sldLayoutId id="2147483766" r:id="rId6"/>
    <p:sldLayoutId id="2147483767" r:id="rId7"/>
    <p:sldLayoutId id="2147483768" r:id="rId8"/>
    <p:sldLayoutId id="2147483769" r:id="rId9"/>
    <p:sldLayoutId id="2147483770" r:id="rId10"/>
    <p:sldLayoutId id="2147483771" r:id="rId11"/>
    <p:sldLayoutId id="2147483772" r:id="rId12"/>
  </p:sldLayoutIdLst>
  <p:hf hdr="0"/>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image" Target="../media/image2.gif"/><Relationship Id="rId1" Type="http://schemas.openxmlformats.org/officeDocument/2006/relationships/slideLayout" Target="../slideLayouts/slideLayout12.xml"/><Relationship Id="rId5" Type="http://schemas.openxmlformats.org/officeDocument/2006/relationships/image" Target="../media/image11.emf"/><Relationship Id="rId4" Type="http://schemas.openxmlformats.org/officeDocument/2006/relationships/image" Target="../media/image10.emf"/></Relationships>
</file>

<file path=ppt/slides/_rels/slide11.xml.rels><?xml version="1.0" encoding="UTF-8" standalone="yes"?>
<Relationships xmlns="http://schemas.openxmlformats.org/package/2006/relationships"><Relationship Id="rId3" Type="http://schemas.openxmlformats.org/officeDocument/2006/relationships/image" Target="../media/image12.emf"/><Relationship Id="rId2" Type="http://schemas.openxmlformats.org/officeDocument/2006/relationships/image" Target="../media/image2.gif"/><Relationship Id="rId1" Type="http://schemas.openxmlformats.org/officeDocument/2006/relationships/slideLayout" Target="../slideLayouts/slideLayout12.xml"/><Relationship Id="rId6" Type="http://schemas.openxmlformats.org/officeDocument/2006/relationships/image" Target="../media/image15.emf"/><Relationship Id="rId5" Type="http://schemas.openxmlformats.org/officeDocument/2006/relationships/image" Target="../media/image14.emf"/><Relationship Id="rId4" Type="http://schemas.openxmlformats.org/officeDocument/2006/relationships/image" Target="../media/image13.emf"/></Relationships>
</file>

<file path=ppt/slides/_rels/slide12.xml.rels><?xml version="1.0" encoding="UTF-8" standalone="yes"?>
<Relationships xmlns="http://schemas.openxmlformats.org/package/2006/relationships"><Relationship Id="rId3" Type="http://schemas.openxmlformats.org/officeDocument/2006/relationships/image" Target="../media/image16.emf"/><Relationship Id="rId2" Type="http://schemas.openxmlformats.org/officeDocument/2006/relationships/image" Target="../media/image2.gif"/><Relationship Id="rId1" Type="http://schemas.openxmlformats.org/officeDocument/2006/relationships/slideLayout" Target="../slideLayouts/slideLayout12.xml"/><Relationship Id="rId4" Type="http://schemas.openxmlformats.org/officeDocument/2006/relationships/image" Target="../media/image17.emf"/></Relationships>
</file>

<file path=ppt/slides/_rels/slide13.xml.rels><?xml version="1.0" encoding="UTF-8" standalone="yes"?>
<Relationships xmlns="http://schemas.openxmlformats.org/package/2006/relationships"><Relationship Id="rId3" Type="http://schemas.openxmlformats.org/officeDocument/2006/relationships/image" Target="../media/image18.emf"/><Relationship Id="rId2" Type="http://schemas.openxmlformats.org/officeDocument/2006/relationships/image" Target="../media/image2.gif"/><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3" Type="http://schemas.openxmlformats.org/officeDocument/2006/relationships/image" Target="../media/image19.emf"/><Relationship Id="rId2" Type="http://schemas.openxmlformats.org/officeDocument/2006/relationships/image" Target="../media/image2.gif"/><Relationship Id="rId1" Type="http://schemas.openxmlformats.org/officeDocument/2006/relationships/slideLayout" Target="../slideLayouts/slideLayout12.xml"/><Relationship Id="rId4" Type="http://schemas.openxmlformats.org/officeDocument/2006/relationships/image" Target="../media/image20.emf"/></Relationships>
</file>

<file path=ppt/slides/_rels/slide15.xml.rels><?xml version="1.0" encoding="UTF-8" standalone="yes"?>
<Relationships xmlns="http://schemas.openxmlformats.org/package/2006/relationships"><Relationship Id="rId3" Type="http://schemas.openxmlformats.org/officeDocument/2006/relationships/image" Target="../media/image21.emf"/><Relationship Id="rId2" Type="http://schemas.openxmlformats.org/officeDocument/2006/relationships/image" Target="../media/image2.gif"/><Relationship Id="rId1" Type="http://schemas.openxmlformats.org/officeDocument/2006/relationships/slideLayout" Target="../slideLayouts/slideLayout8.xml"/></Relationships>
</file>

<file path=ppt/slides/_rels/slide16.xml.rels><?xml version="1.0" encoding="UTF-8" standalone="yes"?>
<Relationships xmlns="http://schemas.openxmlformats.org/package/2006/relationships"><Relationship Id="rId3" Type="http://schemas.openxmlformats.org/officeDocument/2006/relationships/image" Target="../media/image22.emf"/><Relationship Id="rId2" Type="http://schemas.openxmlformats.org/officeDocument/2006/relationships/image" Target="../media/image2.gif"/><Relationship Id="rId1" Type="http://schemas.openxmlformats.org/officeDocument/2006/relationships/slideLayout" Target="../slideLayouts/slideLayout8.xml"/></Relationships>
</file>

<file path=ppt/slides/_rels/slide17.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hyperlink" Target="http://www.epsi-norway.org/" TargetMode="Externa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4.jpeg"/><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notesSlide" Target="../notesSlides/notesSlide1.xml"/><Relationship Id="rId1" Type="http://schemas.openxmlformats.org/officeDocument/2006/relationships/slideLayout" Target="../slideLayouts/slideLayout4.xml"/><Relationship Id="rId5" Type="http://schemas.openxmlformats.org/officeDocument/2006/relationships/image" Target="../media/image6.emf"/><Relationship Id="rId4" Type="http://schemas.openxmlformats.org/officeDocument/2006/relationships/image" Target="../media/image5.emf"/></Relationships>
</file>

<file path=ppt/slides/_rels/slide8.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image" Target="../media/image2.gif"/><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image" Target="../media/image2.gif"/><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a:xfrm>
            <a:off x="827584" y="908720"/>
            <a:ext cx="7772400" cy="1143000"/>
          </a:xfrm>
        </p:spPr>
        <p:txBody>
          <a:bodyPr>
            <a:normAutofit/>
          </a:bodyPr>
          <a:lstStyle/>
          <a:p>
            <a:pPr algn="ctr"/>
            <a:r>
              <a:rPr lang="nb-NO" sz="2800" dirty="0" smtClean="0">
                <a:latin typeface="Georgia" pitchFamily="18" charset="0"/>
              </a:rPr>
              <a:t>Foreldreundersøkelse for </a:t>
            </a:r>
            <a:br>
              <a:rPr lang="nb-NO" sz="2800" dirty="0" smtClean="0">
                <a:latin typeface="Georgia" pitchFamily="18" charset="0"/>
              </a:rPr>
            </a:br>
            <a:r>
              <a:rPr lang="nb-NO" sz="2800" dirty="0" smtClean="0">
                <a:latin typeface="Georgia" pitchFamily="18" charset="0"/>
              </a:rPr>
              <a:t>Steinberget Barnehage</a:t>
            </a:r>
            <a:endParaRPr lang="nb-NO" sz="2800" dirty="0">
              <a:solidFill>
                <a:srgbClr val="FF0000"/>
              </a:solidFill>
              <a:latin typeface="Georgia" pitchFamily="18" charset="0"/>
            </a:endParaRPr>
          </a:p>
        </p:txBody>
      </p:sp>
      <p:sp>
        <p:nvSpPr>
          <p:cNvPr id="7" name="Footer Placeholder 4"/>
          <p:cNvSpPr>
            <a:spLocks noGrp="1"/>
          </p:cNvSpPr>
          <p:nvPr>
            <p:ph type="ftr" sz="quarter" idx="11"/>
          </p:nvPr>
        </p:nvSpPr>
        <p:spPr>
          <a:xfrm>
            <a:off x="7092280" y="6284168"/>
            <a:ext cx="1785392" cy="457200"/>
          </a:xfrm>
        </p:spPr>
        <p:txBody>
          <a:bodyPr/>
          <a:lstStyle/>
          <a:p>
            <a:r>
              <a:rPr lang="en-US" sz="1050" dirty="0" smtClean="0"/>
              <a:t>www.epsi-norway.org</a:t>
            </a:r>
          </a:p>
        </p:txBody>
      </p:sp>
      <p:sp>
        <p:nvSpPr>
          <p:cNvPr id="6" name="Plassholder for lysbildenummer 5"/>
          <p:cNvSpPr>
            <a:spLocks noGrp="1"/>
          </p:cNvSpPr>
          <p:nvPr>
            <p:ph type="sldNum" sz="quarter" idx="12"/>
          </p:nvPr>
        </p:nvSpPr>
        <p:spPr>
          <a:solidFill>
            <a:schemeClr val="accent2"/>
          </a:solidFill>
        </p:spPr>
        <p:txBody>
          <a:bodyPr/>
          <a:lstStyle/>
          <a:p>
            <a:fld id="{11AD3AFA-7D8E-46AB-9040-5C711B1DDB61}" type="slidenum">
              <a:rPr lang="en-US" smtClean="0"/>
              <a:pPr/>
              <a:t>1</a:t>
            </a:fld>
            <a:endParaRPr lang="en-US" dirty="0"/>
          </a:p>
        </p:txBody>
      </p:sp>
      <p:sp>
        <p:nvSpPr>
          <p:cNvPr id="11" name="Plassholder for tekst 10"/>
          <p:cNvSpPr>
            <a:spLocks noGrp="1"/>
          </p:cNvSpPr>
          <p:nvPr>
            <p:ph sz="quarter" idx="1"/>
          </p:nvPr>
        </p:nvSpPr>
        <p:spPr>
          <a:xfrm>
            <a:off x="899592" y="3717032"/>
            <a:ext cx="7772400" cy="936104"/>
          </a:xfrm>
        </p:spPr>
        <p:txBody>
          <a:bodyPr>
            <a:normAutofit/>
          </a:bodyPr>
          <a:lstStyle/>
          <a:p>
            <a:pPr marL="450850" indent="-436563" algn="ctr" defTabSz="912813" eaLnBrk="0" fontAlgn="base" hangingPunct="0">
              <a:spcBef>
                <a:spcPct val="20000"/>
              </a:spcBef>
              <a:spcAft>
                <a:spcPct val="0"/>
              </a:spcAft>
              <a:buClr>
                <a:schemeClr val="accent2"/>
              </a:buClr>
              <a:buNone/>
              <a:defRPr/>
            </a:pPr>
            <a:r>
              <a:rPr lang="en-US" sz="2000" dirty="0" smtClean="0">
                <a:solidFill>
                  <a:schemeClr val="tx2"/>
                </a:solidFill>
                <a:latin typeface="+mj-lt"/>
                <a:cs typeface="Arial" charset="0"/>
              </a:rPr>
              <a:t>EPSI Norway AS </a:t>
            </a:r>
            <a:r>
              <a:rPr lang="en-US" sz="2000" dirty="0" err="1" smtClean="0">
                <a:solidFill>
                  <a:schemeClr val="tx2"/>
                </a:solidFill>
                <a:latin typeface="+mj-lt"/>
                <a:cs typeface="Arial" charset="0"/>
              </a:rPr>
              <a:t>har</a:t>
            </a:r>
            <a:r>
              <a:rPr lang="en-US" sz="2000" dirty="0" smtClean="0">
                <a:solidFill>
                  <a:schemeClr val="tx2"/>
                </a:solidFill>
                <a:latin typeface="+mj-lt"/>
                <a:cs typeface="Arial" charset="0"/>
              </a:rPr>
              <a:t> </a:t>
            </a:r>
            <a:r>
              <a:rPr lang="en-US" sz="2000" dirty="0" err="1" smtClean="0">
                <a:solidFill>
                  <a:schemeClr val="tx2"/>
                </a:solidFill>
                <a:latin typeface="+mj-lt"/>
                <a:cs typeface="Arial" charset="0"/>
              </a:rPr>
              <a:t>laget</a:t>
            </a:r>
            <a:r>
              <a:rPr lang="en-US" sz="2000" dirty="0" smtClean="0">
                <a:solidFill>
                  <a:schemeClr val="tx2"/>
                </a:solidFill>
                <a:latin typeface="+mj-lt"/>
                <a:cs typeface="Arial" charset="0"/>
              </a:rPr>
              <a:t> </a:t>
            </a:r>
            <a:r>
              <a:rPr lang="en-US" sz="2000" dirty="0" err="1" smtClean="0">
                <a:solidFill>
                  <a:schemeClr val="tx2"/>
                </a:solidFill>
                <a:latin typeface="+mj-lt"/>
                <a:cs typeface="Arial" charset="0"/>
              </a:rPr>
              <a:t>analysen</a:t>
            </a:r>
            <a:r>
              <a:rPr lang="en-US" sz="2000" dirty="0" smtClean="0">
                <a:solidFill>
                  <a:schemeClr val="tx2"/>
                </a:solidFill>
                <a:latin typeface="+mj-lt"/>
                <a:cs typeface="Arial" charset="0"/>
              </a:rPr>
              <a:t> </a:t>
            </a:r>
            <a:r>
              <a:rPr lang="en-US" sz="2000" dirty="0" err="1" smtClean="0">
                <a:solidFill>
                  <a:schemeClr val="tx2"/>
                </a:solidFill>
                <a:latin typeface="+mj-lt"/>
                <a:cs typeface="Arial" charset="0"/>
              </a:rPr>
              <a:t>og</a:t>
            </a:r>
            <a:r>
              <a:rPr lang="en-US" sz="2000" dirty="0" smtClean="0">
                <a:solidFill>
                  <a:schemeClr val="tx2"/>
                </a:solidFill>
                <a:latin typeface="+mj-lt"/>
                <a:cs typeface="Arial" charset="0"/>
              </a:rPr>
              <a:t> </a:t>
            </a:r>
            <a:r>
              <a:rPr lang="en-US" sz="2000" dirty="0" err="1" smtClean="0">
                <a:solidFill>
                  <a:schemeClr val="tx2"/>
                </a:solidFill>
                <a:latin typeface="+mj-lt"/>
                <a:cs typeface="Arial" charset="0"/>
              </a:rPr>
              <a:t>rapporten</a:t>
            </a:r>
            <a:r>
              <a:rPr lang="en-US" sz="2000" dirty="0" smtClean="0">
                <a:solidFill>
                  <a:schemeClr val="tx2"/>
                </a:solidFill>
                <a:latin typeface="+mj-lt"/>
                <a:cs typeface="Arial" charset="0"/>
              </a:rPr>
              <a:t> </a:t>
            </a:r>
            <a:r>
              <a:rPr lang="en-US" sz="2000" dirty="0" err="1" smtClean="0">
                <a:solidFill>
                  <a:schemeClr val="tx2"/>
                </a:solidFill>
                <a:latin typeface="+mj-lt"/>
                <a:cs typeface="Arial" charset="0"/>
              </a:rPr>
              <a:t>på</a:t>
            </a:r>
            <a:r>
              <a:rPr lang="en-US" sz="2000" dirty="0" smtClean="0">
                <a:solidFill>
                  <a:schemeClr val="tx2"/>
                </a:solidFill>
                <a:latin typeface="+mj-lt"/>
                <a:cs typeface="Arial" charset="0"/>
              </a:rPr>
              <a:t> </a:t>
            </a:r>
            <a:r>
              <a:rPr lang="en-US" sz="2000" dirty="0" err="1" smtClean="0">
                <a:solidFill>
                  <a:schemeClr val="tx2"/>
                </a:solidFill>
                <a:latin typeface="+mj-lt"/>
                <a:cs typeface="Arial" charset="0"/>
              </a:rPr>
              <a:t>oppdrag</a:t>
            </a:r>
            <a:r>
              <a:rPr lang="en-US" sz="2000" dirty="0" smtClean="0">
                <a:solidFill>
                  <a:schemeClr val="tx2"/>
                </a:solidFill>
                <a:latin typeface="+mj-lt"/>
                <a:cs typeface="Arial" charset="0"/>
              </a:rPr>
              <a:t> av </a:t>
            </a:r>
            <a:r>
              <a:rPr lang="en-US" sz="2000" dirty="0" err="1" smtClean="0">
                <a:solidFill>
                  <a:schemeClr val="tx2"/>
                </a:solidFill>
                <a:latin typeface="+mj-lt"/>
                <a:cs typeface="Arial" charset="0"/>
              </a:rPr>
              <a:t>Steinberget</a:t>
            </a:r>
            <a:r>
              <a:rPr lang="en-US" sz="2000" dirty="0" smtClean="0">
                <a:solidFill>
                  <a:schemeClr val="tx2"/>
                </a:solidFill>
                <a:latin typeface="+mj-lt"/>
                <a:cs typeface="Arial" charset="0"/>
              </a:rPr>
              <a:t> </a:t>
            </a:r>
            <a:r>
              <a:rPr lang="en-US" sz="2000" dirty="0" err="1" smtClean="0">
                <a:solidFill>
                  <a:schemeClr val="tx2"/>
                </a:solidFill>
                <a:latin typeface="+mj-lt"/>
                <a:cs typeface="Arial" charset="0"/>
              </a:rPr>
              <a:t>Barnehage</a:t>
            </a:r>
            <a:r>
              <a:rPr lang="en-US" sz="2000" dirty="0" smtClean="0">
                <a:solidFill>
                  <a:schemeClr val="tx2"/>
                </a:solidFill>
                <a:latin typeface="+mj-lt"/>
                <a:cs typeface="Arial" charset="0"/>
              </a:rPr>
              <a:t>, </a:t>
            </a:r>
            <a:r>
              <a:rPr lang="en-US" sz="2000" dirty="0" err="1" smtClean="0">
                <a:solidFill>
                  <a:schemeClr val="tx2"/>
                </a:solidFill>
                <a:latin typeface="+mj-lt"/>
                <a:cs typeface="Arial" charset="0"/>
              </a:rPr>
              <a:t>og</a:t>
            </a:r>
            <a:r>
              <a:rPr lang="en-US" sz="2000" dirty="0" smtClean="0">
                <a:solidFill>
                  <a:schemeClr val="tx2"/>
                </a:solidFill>
                <a:latin typeface="+mj-lt"/>
                <a:cs typeface="Arial" charset="0"/>
              </a:rPr>
              <a:t> </a:t>
            </a:r>
            <a:r>
              <a:rPr lang="en-US" sz="2000" dirty="0" err="1" smtClean="0">
                <a:solidFill>
                  <a:schemeClr val="tx2"/>
                </a:solidFill>
                <a:latin typeface="+mj-lt"/>
                <a:cs typeface="Arial" charset="0"/>
              </a:rPr>
              <a:t>er</a:t>
            </a:r>
            <a:r>
              <a:rPr lang="en-US" sz="2000" dirty="0" smtClean="0">
                <a:solidFill>
                  <a:schemeClr val="tx2"/>
                </a:solidFill>
                <a:latin typeface="+mj-lt"/>
                <a:cs typeface="Arial" charset="0"/>
              </a:rPr>
              <a:t> </a:t>
            </a:r>
            <a:r>
              <a:rPr lang="en-US" sz="2000" dirty="0" err="1" smtClean="0">
                <a:solidFill>
                  <a:schemeClr val="tx2"/>
                </a:solidFill>
                <a:latin typeface="+mj-lt"/>
                <a:cs typeface="Arial" charset="0"/>
              </a:rPr>
              <a:t>gjort</a:t>
            </a:r>
            <a:r>
              <a:rPr lang="en-US" sz="2000" dirty="0" smtClean="0">
                <a:solidFill>
                  <a:schemeClr val="tx2"/>
                </a:solidFill>
                <a:latin typeface="+mj-lt"/>
                <a:cs typeface="Arial" charset="0"/>
              </a:rPr>
              <a:t> </a:t>
            </a:r>
            <a:r>
              <a:rPr lang="en-US" sz="2000" dirty="0" err="1" smtClean="0">
                <a:solidFill>
                  <a:schemeClr val="tx2"/>
                </a:solidFill>
                <a:latin typeface="+mj-lt"/>
                <a:cs typeface="Arial" charset="0"/>
              </a:rPr>
              <a:t>i</a:t>
            </a:r>
            <a:r>
              <a:rPr lang="en-US" sz="2000" dirty="0" smtClean="0">
                <a:solidFill>
                  <a:schemeClr val="tx2"/>
                </a:solidFill>
                <a:latin typeface="+mj-lt"/>
                <a:cs typeface="Arial" charset="0"/>
              </a:rPr>
              <a:t> </a:t>
            </a:r>
            <a:r>
              <a:rPr lang="en-US" sz="2000" dirty="0" err="1" smtClean="0">
                <a:solidFill>
                  <a:schemeClr val="tx2"/>
                </a:solidFill>
                <a:latin typeface="+mj-lt"/>
                <a:cs typeface="Arial" charset="0"/>
              </a:rPr>
              <a:t>samarbeid</a:t>
            </a:r>
            <a:r>
              <a:rPr lang="en-US" sz="2000" dirty="0" smtClean="0">
                <a:solidFill>
                  <a:schemeClr val="tx2"/>
                </a:solidFill>
                <a:latin typeface="+mj-lt"/>
                <a:cs typeface="Arial" charset="0"/>
              </a:rPr>
              <a:t> med PBL</a:t>
            </a:r>
          </a:p>
        </p:txBody>
      </p:sp>
      <p:pic>
        <p:nvPicPr>
          <p:cNvPr id="12" name="Bilde 11" descr="epsi_new_large.gif"/>
          <p:cNvPicPr>
            <a:picLocks noChangeAspect="1"/>
          </p:cNvPicPr>
          <p:nvPr/>
        </p:nvPicPr>
        <p:blipFill>
          <a:blip r:embed="rId2" cstate="print"/>
          <a:stretch>
            <a:fillRect/>
          </a:stretch>
        </p:blipFill>
        <p:spPr>
          <a:xfrm>
            <a:off x="2771800" y="5157192"/>
            <a:ext cx="1332656" cy="1061668"/>
          </a:xfrm>
          <a:prstGeom prst="rect">
            <a:avLst/>
          </a:prstGeom>
        </p:spPr>
      </p:pic>
      <p:pic>
        <p:nvPicPr>
          <p:cNvPr id="13" name="Bilde 12" descr="pbl.jpg"/>
          <p:cNvPicPr>
            <a:picLocks noChangeAspect="1"/>
          </p:cNvPicPr>
          <p:nvPr/>
        </p:nvPicPr>
        <p:blipFill>
          <a:blip r:embed="rId3" cstate="print"/>
          <a:stretch>
            <a:fillRect/>
          </a:stretch>
        </p:blipFill>
        <p:spPr>
          <a:xfrm>
            <a:off x="5364088" y="5085184"/>
            <a:ext cx="1080120" cy="1125638"/>
          </a:xfrm>
          <a:prstGeom prst="rect">
            <a:avLst/>
          </a:prstGeom>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a:xfrm>
            <a:off x="566555" y="521640"/>
            <a:ext cx="8001000" cy="702115"/>
          </a:xfrm>
        </p:spPr>
        <p:txBody>
          <a:bodyPr/>
          <a:lstStyle/>
          <a:p>
            <a:r>
              <a:rPr lang="en-US" sz="2800" dirty="0" err="1" smtClean="0"/>
              <a:t>Spørsmålene</a:t>
            </a:r>
            <a:endParaRPr lang="en-US" dirty="0"/>
          </a:p>
        </p:txBody>
      </p:sp>
      <p:sp>
        <p:nvSpPr>
          <p:cNvPr id="6" name="Plassholder for lysbildenummer 5"/>
          <p:cNvSpPr>
            <a:spLocks noGrp="1"/>
          </p:cNvSpPr>
          <p:nvPr>
            <p:ph type="sldNum" sz="quarter" idx="12"/>
          </p:nvPr>
        </p:nvSpPr>
        <p:spPr>
          <a:solidFill>
            <a:schemeClr val="accent2"/>
          </a:solidFill>
        </p:spPr>
        <p:txBody>
          <a:bodyPr/>
          <a:lstStyle/>
          <a:p>
            <a:fld id="{11AD3AFA-7D8E-46AB-9040-5C711B1DDB61}" type="slidenum">
              <a:rPr lang="en-US" smtClean="0"/>
              <a:pPr/>
              <a:t>10</a:t>
            </a:fld>
            <a:endParaRPr lang="en-US" dirty="0"/>
          </a:p>
        </p:txBody>
      </p:sp>
      <p:sp>
        <p:nvSpPr>
          <p:cNvPr id="14" name="Footer Placeholder 4"/>
          <p:cNvSpPr txBox="1">
            <a:spLocks/>
          </p:cNvSpPr>
          <p:nvPr/>
        </p:nvSpPr>
        <p:spPr>
          <a:xfrm>
            <a:off x="1066800" y="6324600"/>
            <a:ext cx="3962400" cy="457200"/>
          </a:xfrm>
          <a:prstGeom prst="rect">
            <a:avLst/>
          </a:prstGeom>
          <a:noFill/>
          <a:ln/>
        </p:spPr>
        <p:txBody>
          <a:bodyPr anchor="ctr" anchorCtr="0"/>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400" b="0" i="1" u="none" strike="noStrike" kern="1200" cap="none" spc="0" normalizeH="0" baseline="0" noProof="0" dirty="0" smtClean="0">
              <a:ln>
                <a:noFill/>
              </a:ln>
              <a:solidFill>
                <a:schemeClr val="tx2"/>
              </a:solidFill>
              <a:effectLst/>
              <a:uLnTx/>
              <a:uFillTx/>
              <a:latin typeface="Verdana" pitchFamily="34" charset="0"/>
              <a:ea typeface="+mn-ea"/>
              <a:cs typeface="Arial" charset="0"/>
            </a:endParaRPr>
          </a:p>
        </p:txBody>
      </p:sp>
      <p:sp>
        <p:nvSpPr>
          <p:cNvPr id="12" name="Footer Placeholder 4"/>
          <p:cNvSpPr txBox="1">
            <a:spLocks/>
          </p:cNvSpPr>
          <p:nvPr/>
        </p:nvSpPr>
        <p:spPr>
          <a:xfrm>
            <a:off x="7092280" y="6284168"/>
            <a:ext cx="1785392" cy="457200"/>
          </a:xfrm>
          <a:prstGeom prst="rect">
            <a:avLst/>
          </a:prstGeom>
          <a:ln/>
        </p:spPr>
        <p:txBody>
          <a:bodyPr anchor="ctr" anchorCtr="0"/>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1050" b="0" i="1" u="none" strike="noStrike" kern="1200" cap="none" spc="0" normalizeH="0" baseline="0" noProof="0" dirty="0" smtClean="0">
                <a:ln>
                  <a:noFill/>
                </a:ln>
                <a:solidFill>
                  <a:schemeClr val="tx2"/>
                </a:solidFill>
                <a:effectLst/>
                <a:uLnTx/>
                <a:uFillTx/>
                <a:latin typeface="Verdana" pitchFamily="34" charset="0"/>
                <a:ea typeface="+mn-ea"/>
                <a:cs typeface="Arial" charset="0"/>
              </a:rPr>
              <a:t>www.epsi-norway.org</a:t>
            </a:r>
          </a:p>
        </p:txBody>
      </p:sp>
      <p:pic>
        <p:nvPicPr>
          <p:cNvPr id="16" name="Bilde 15" descr="epsi_new_large.gif"/>
          <p:cNvPicPr>
            <a:picLocks noChangeAspect="1"/>
          </p:cNvPicPr>
          <p:nvPr/>
        </p:nvPicPr>
        <p:blipFill>
          <a:blip r:embed="rId2" cstate="print"/>
          <a:stretch>
            <a:fillRect/>
          </a:stretch>
        </p:blipFill>
        <p:spPr>
          <a:xfrm>
            <a:off x="8028384" y="188640"/>
            <a:ext cx="827584" cy="659300"/>
          </a:xfrm>
          <a:prstGeom prst="rect">
            <a:avLst/>
          </a:prstGeom>
        </p:spPr>
      </p:pic>
      <p:sp>
        <p:nvSpPr>
          <p:cNvPr id="17" name="TekstSylinder 16"/>
          <p:cNvSpPr txBox="1"/>
          <p:nvPr/>
        </p:nvSpPr>
        <p:spPr>
          <a:xfrm>
            <a:off x="611560" y="5877272"/>
            <a:ext cx="8064896" cy="430887"/>
          </a:xfrm>
          <a:prstGeom prst="rect">
            <a:avLst/>
          </a:prstGeom>
          <a:noFill/>
          <a:ln>
            <a:noFill/>
          </a:ln>
        </p:spPr>
        <p:style>
          <a:lnRef idx="2">
            <a:schemeClr val="accent2"/>
          </a:lnRef>
          <a:fillRef idx="1">
            <a:schemeClr val="lt1"/>
          </a:fillRef>
          <a:effectRef idx="0">
            <a:schemeClr val="accent2"/>
          </a:effectRef>
          <a:fontRef idx="minor">
            <a:schemeClr val="dk1"/>
          </a:fontRef>
        </p:style>
        <p:txBody>
          <a:bodyPr wrap="square" rtlCol="0" anchor="ctr">
            <a:spAutoFit/>
          </a:bodyPr>
          <a:lstStyle/>
          <a:p>
            <a:pPr algn="ctr"/>
            <a:r>
              <a:rPr lang="nb-NO" sz="1100" b="1" i="0" dirty="0" smtClean="0">
                <a:solidFill>
                  <a:schemeClr val="tx1">
                    <a:lumMod val="75000"/>
                    <a:lumOff val="25000"/>
                  </a:schemeClr>
                </a:solidFill>
              </a:rPr>
              <a:t>Forklaring</a:t>
            </a:r>
            <a:r>
              <a:rPr lang="nb-NO" sz="1100" i="0" dirty="0" smtClean="0"/>
              <a:t>: </a:t>
            </a:r>
            <a:r>
              <a:rPr lang="nb-NO" sz="1100" i="0" dirty="0" smtClean="0">
                <a:solidFill>
                  <a:schemeClr val="tx1">
                    <a:lumMod val="75000"/>
                    <a:lumOff val="25000"/>
                  </a:schemeClr>
                </a:solidFill>
              </a:rPr>
              <a:t>Benevnelsen helt til venstre eller kolonne 1 (for eksempel ”Omdømme”) indikerer hvilken gruppe </a:t>
            </a:r>
          </a:p>
          <a:p>
            <a:pPr algn="ctr"/>
            <a:r>
              <a:rPr lang="nb-NO" sz="1100" i="0" dirty="0" smtClean="0">
                <a:solidFill>
                  <a:schemeClr val="tx1">
                    <a:lumMod val="75000"/>
                    <a:lumOff val="25000"/>
                  </a:schemeClr>
                </a:solidFill>
              </a:rPr>
              <a:t>spørsmålet faller inn under. Deretter finnes spørsmålsnummereringen (for eksempel Q4a). </a:t>
            </a:r>
            <a:endParaRPr lang="nb-NO" sz="1400" i="0" dirty="0">
              <a:solidFill>
                <a:schemeClr val="tx1">
                  <a:lumMod val="75000"/>
                  <a:lumOff val="25000"/>
                </a:schemeClr>
              </a:solidFill>
            </a:endParaRPr>
          </a:p>
        </p:txBody>
      </p:sp>
      <p:pic>
        <p:nvPicPr>
          <p:cNvPr id="4098" name="Picture 2"/>
          <p:cNvPicPr>
            <a:picLocks noChangeAspect="1" noChangeArrowheads="1"/>
          </p:cNvPicPr>
          <p:nvPr/>
        </p:nvPicPr>
        <p:blipFill>
          <a:blip r:embed="rId3" cstate="print"/>
          <a:srcRect/>
          <a:stretch>
            <a:fillRect/>
          </a:stretch>
        </p:blipFill>
        <p:spPr bwMode="auto">
          <a:xfrm>
            <a:off x="566555" y="1448780"/>
            <a:ext cx="7000875" cy="1057275"/>
          </a:xfrm>
          <a:prstGeom prst="rect">
            <a:avLst/>
          </a:prstGeom>
          <a:noFill/>
          <a:ln w="9525">
            <a:noFill/>
            <a:miter lim="800000"/>
            <a:headEnd/>
            <a:tailEnd/>
          </a:ln>
          <a:effectLst/>
        </p:spPr>
      </p:pic>
      <p:pic>
        <p:nvPicPr>
          <p:cNvPr id="4099" name="Picture 3"/>
          <p:cNvPicPr>
            <a:picLocks noChangeAspect="1" noChangeArrowheads="1"/>
          </p:cNvPicPr>
          <p:nvPr/>
        </p:nvPicPr>
        <p:blipFill>
          <a:blip r:embed="rId4" cstate="print"/>
          <a:srcRect/>
          <a:stretch>
            <a:fillRect/>
          </a:stretch>
        </p:blipFill>
        <p:spPr bwMode="auto">
          <a:xfrm>
            <a:off x="566555" y="2605320"/>
            <a:ext cx="7000875" cy="1228725"/>
          </a:xfrm>
          <a:prstGeom prst="rect">
            <a:avLst/>
          </a:prstGeom>
          <a:noFill/>
          <a:ln w="9525">
            <a:noFill/>
            <a:miter lim="800000"/>
            <a:headEnd/>
            <a:tailEnd/>
          </a:ln>
          <a:effectLst/>
        </p:spPr>
      </p:pic>
      <p:pic>
        <p:nvPicPr>
          <p:cNvPr id="4100" name="Picture 4"/>
          <p:cNvPicPr>
            <a:picLocks noChangeAspect="1" noChangeArrowheads="1"/>
          </p:cNvPicPr>
          <p:nvPr/>
        </p:nvPicPr>
        <p:blipFill>
          <a:blip r:embed="rId5" cstate="print"/>
          <a:srcRect/>
          <a:stretch>
            <a:fillRect/>
          </a:stretch>
        </p:blipFill>
        <p:spPr bwMode="auto">
          <a:xfrm>
            <a:off x="566555" y="3964040"/>
            <a:ext cx="7000875" cy="1400175"/>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a:xfrm>
            <a:off x="574675" y="7730"/>
            <a:ext cx="8001000" cy="1216025"/>
          </a:xfrm>
        </p:spPr>
        <p:txBody>
          <a:bodyPr>
            <a:normAutofit/>
          </a:bodyPr>
          <a:lstStyle/>
          <a:p>
            <a:r>
              <a:rPr lang="en-US" sz="2800" dirty="0" err="1" smtClean="0"/>
              <a:t>Spørsmålene</a:t>
            </a:r>
            <a:endParaRPr lang="en-US" sz="3200" dirty="0"/>
          </a:p>
        </p:txBody>
      </p:sp>
      <p:sp>
        <p:nvSpPr>
          <p:cNvPr id="6" name="Plassholder for lysbildenummer 5"/>
          <p:cNvSpPr>
            <a:spLocks noGrp="1"/>
          </p:cNvSpPr>
          <p:nvPr>
            <p:ph type="sldNum" sz="quarter" idx="12"/>
          </p:nvPr>
        </p:nvSpPr>
        <p:spPr>
          <a:solidFill>
            <a:schemeClr val="accent2"/>
          </a:solidFill>
        </p:spPr>
        <p:txBody>
          <a:bodyPr/>
          <a:lstStyle/>
          <a:p>
            <a:fld id="{11AD3AFA-7D8E-46AB-9040-5C711B1DDB61}" type="slidenum">
              <a:rPr lang="en-US" smtClean="0"/>
              <a:pPr/>
              <a:t>11</a:t>
            </a:fld>
            <a:endParaRPr lang="en-US" dirty="0"/>
          </a:p>
        </p:txBody>
      </p:sp>
      <p:sp>
        <p:nvSpPr>
          <p:cNvPr id="8" name="Footer Placeholder 4"/>
          <p:cNvSpPr txBox="1">
            <a:spLocks/>
          </p:cNvSpPr>
          <p:nvPr/>
        </p:nvSpPr>
        <p:spPr>
          <a:xfrm>
            <a:off x="7092280" y="6284168"/>
            <a:ext cx="1785392" cy="457200"/>
          </a:xfrm>
          <a:prstGeom prst="rect">
            <a:avLst/>
          </a:prstGeom>
          <a:ln/>
        </p:spPr>
        <p:txBody>
          <a:bodyPr anchor="ctr" anchorCtr="0"/>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1050" b="0" i="1" u="none" strike="noStrike" kern="1200" cap="none" spc="0" normalizeH="0" baseline="0" noProof="0" dirty="0" smtClean="0">
                <a:ln>
                  <a:noFill/>
                </a:ln>
                <a:solidFill>
                  <a:schemeClr val="tx2"/>
                </a:solidFill>
                <a:effectLst/>
                <a:uLnTx/>
                <a:uFillTx/>
                <a:latin typeface="Verdana" pitchFamily="34" charset="0"/>
                <a:ea typeface="+mn-ea"/>
                <a:cs typeface="Arial" charset="0"/>
              </a:rPr>
              <a:t>www.epsi-norway.org</a:t>
            </a:r>
          </a:p>
        </p:txBody>
      </p:sp>
      <p:pic>
        <p:nvPicPr>
          <p:cNvPr id="9" name="Bilde 8" descr="epsi_new_large.gif"/>
          <p:cNvPicPr>
            <a:picLocks noChangeAspect="1"/>
          </p:cNvPicPr>
          <p:nvPr/>
        </p:nvPicPr>
        <p:blipFill>
          <a:blip r:embed="rId2" cstate="print"/>
          <a:stretch>
            <a:fillRect/>
          </a:stretch>
        </p:blipFill>
        <p:spPr>
          <a:xfrm>
            <a:off x="8028384" y="188640"/>
            <a:ext cx="827584" cy="659300"/>
          </a:xfrm>
          <a:prstGeom prst="rect">
            <a:avLst/>
          </a:prstGeom>
        </p:spPr>
      </p:pic>
      <p:sp>
        <p:nvSpPr>
          <p:cNvPr id="11" name="TekstSylinder 10"/>
          <p:cNvSpPr txBox="1"/>
          <p:nvPr/>
        </p:nvSpPr>
        <p:spPr>
          <a:xfrm>
            <a:off x="611560" y="5877272"/>
            <a:ext cx="8064896" cy="430887"/>
          </a:xfrm>
          <a:prstGeom prst="rect">
            <a:avLst/>
          </a:prstGeom>
          <a:noFill/>
          <a:ln>
            <a:noFill/>
          </a:ln>
        </p:spPr>
        <p:style>
          <a:lnRef idx="2">
            <a:schemeClr val="accent2"/>
          </a:lnRef>
          <a:fillRef idx="1">
            <a:schemeClr val="lt1"/>
          </a:fillRef>
          <a:effectRef idx="0">
            <a:schemeClr val="accent2"/>
          </a:effectRef>
          <a:fontRef idx="minor">
            <a:schemeClr val="dk1"/>
          </a:fontRef>
        </p:style>
        <p:txBody>
          <a:bodyPr wrap="square" rtlCol="0" anchor="ctr">
            <a:spAutoFit/>
          </a:bodyPr>
          <a:lstStyle/>
          <a:p>
            <a:pPr algn="ctr"/>
            <a:r>
              <a:rPr lang="nb-NO" sz="1100" b="1" i="0" dirty="0" smtClean="0">
                <a:solidFill>
                  <a:schemeClr val="tx1">
                    <a:lumMod val="75000"/>
                    <a:lumOff val="25000"/>
                  </a:schemeClr>
                </a:solidFill>
              </a:rPr>
              <a:t>Forklaring</a:t>
            </a:r>
            <a:r>
              <a:rPr lang="nb-NO" sz="1100" i="0" dirty="0" smtClean="0"/>
              <a:t>: </a:t>
            </a:r>
            <a:r>
              <a:rPr lang="nb-NO" sz="1100" i="0" dirty="0" smtClean="0">
                <a:solidFill>
                  <a:schemeClr val="tx1">
                    <a:lumMod val="75000"/>
                    <a:lumOff val="25000"/>
                  </a:schemeClr>
                </a:solidFill>
              </a:rPr>
              <a:t>Benevnelsen helt til venstre eller kolonne 1 (for eksempel ”Servicekvalitet”) indikerer hvilken gruppe </a:t>
            </a:r>
          </a:p>
          <a:p>
            <a:pPr algn="ctr"/>
            <a:r>
              <a:rPr lang="nb-NO" sz="1100" i="0" dirty="0" smtClean="0">
                <a:solidFill>
                  <a:schemeClr val="tx1">
                    <a:lumMod val="75000"/>
                    <a:lumOff val="25000"/>
                  </a:schemeClr>
                </a:solidFill>
              </a:rPr>
              <a:t>spørsmålet faller inn under. Deretter finnes spørsmålsnummereringen (for eksempel Q7a). </a:t>
            </a:r>
            <a:endParaRPr lang="nb-NO" sz="1400" i="0" dirty="0">
              <a:solidFill>
                <a:schemeClr val="tx1">
                  <a:lumMod val="75000"/>
                  <a:lumOff val="25000"/>
                </a:schemeClr>
              </a:solidFill>
            </a:endParaRPr>
          </a:p>
        </p:txBody>
      </p:sp>
      <p:pic>
        <p:nvPicPr>
          <p:cNvPr id="5122" name="Picture 2"/>
          <p:cNvPicPr>
            <a:picLocks noChangeAspect="1" noChangeArrowheads="1"/>
          </p:cNvPicPr>
          <p:nvPr/>
        </p:nvPicPr>
        <p:blipFill>
          <a:blip r:embed="rId3" cstate="print"/>
          <a:srcRect/>
          <a:stretch>
            <a:fillRect/>
          </a:stretch>
        </p:blipFill>
        <p:spPr bwMode="auto">
          <a:xfrm>
            <a:off x="566555" y="1448780"/>
            <a:ext cx="7000875" cy="1228725"/>
          </a:xfrm>
          <a:prstGeom prst="rect">
            <a:avLst/>
          </a:prstGeom>
          <a:noFill/>
          <a:ln w="9525">
            <a:noFill/>
            <a:miter lim="800000"/>
            <a:headEnd/>
            <a:tailEnd/>
          </a:ln>
          <a:effectLst/>
        </p:spPr>
      </p:pic>
      <p:pic>
        <p:nvPicPr>
          <p:cNvPr id="5123" name="Picture 3"/>
          <p:cNvPicPr>
            <a:picLocks noChangeAspect="1" noChangeArrowheads="1"/>
          </p:cNvPicPr>
          <p:nvPr/>
        </p:nvPicPr>
        <p:blipFill>
          <a:blip r:embed="rId4" cstate="print"/>
          <a:srcRect/>
          <a:stretch>
            <a:fillRect/>
          </a:stretch>
        </p:blipFill>
        <p:spPr bwMode="auto">
          <a:xfrm>
            <a:off x="566555" y="2776770"/>
            <a:ext cx="7000875" cy="1057275"/>
          </a:xfrm>
          <a:prstGeom prst="rect">
            <a:avLst/>
          </a:prstGeom>
          <a:noFill/>
          <a:ln w="9525">
            <a:noFill/>
            <a:miter lim="800000"/>
            <a:headEnd/>
            <a:tailEnd/>
          </a:ln>
          <a:effectLst/>
        </p:spPr>
      </p:pic>
      <p:pic>
        <p:nvPicPr>
          <p:cNvPr id="5124" name="Picture 4"/>
          <p:cNvPicPr>
            <a:picLocks noChangeAspect="1" noChangeArrowheads="1"/>
          </p:cNvPicPr>
          <p:nvPr/>
        </p:nvPicPr>
        <p:blipFill>
          <a:blip r:embed="rId5" cstate="print"/>
          <a:srcRect/>
          <a:stretch>
            <a:fillRect/>
          </a:stretch>
        </p:blipFill>
        <p:spPr bwMode="auto">
          <a:xfrm>
            <a:off x="566555" y="3924055"/>
            <a:ext cx="7000875" cy="714375"/>
          </a:xfrm>
          <a:prstGeom prst="rect">
            <a:avLst/>
          </a:prstGeom>
          <a:noFill/>
          <a:ln w="9525">
            <a:noFill/>
            <a:miter lim="800000"/>
            <a:headEnd/>
            <a:tailEnd/>
          </a:ln>
          <a:effectLst/>
        </p:spPr>
      </p:pic>
      <p:pic>
        <p:nvPicPr>
          <p:cNvPr id="5125" name="Picture 5"/>
          <p:cNvPicPr>
            <a:picLocks noChangeAspect="1" noChangeArrowheads="1"/>
          </p:cNvPicPr>
          <p:nvPr/>
        </p:nvPicPr>
        <p:blipFill>
          <a:blip r:embed="rId6" cstate="print"/>
          <a:srcRect/>
          <a:stretch>
            <a:fillRect/>
          </a:stretch>
        </p:blipFill>
        <p:spPr bwMode="auto">
          <a:xfrm>
            <a:off x="566555" y="4734145"/>
            <a:ext cx="7000875" cy="714375"/>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normAutofit/>
          </a:bodyPr>
          <a:lstStyle/>
          <a:p>
            <a:r>
              <a:rPr lang="en-US" sz="2800" dirty="0" err="1" smtClean="0"/>
              <a:t>Resultater</a:t>
            </a:r>
            <a:r>
              <a:rPr lang="en-US" sz="2800" dirty="0" smtClean="0"/>
              <a:t> per </a:t>
            </a:r>
            <a:r>
              <a:rPr lang="en-US" sz="2800" dirty="0" err="1" smtClean="0"/>
              <a:t>spørsmål</a:t>
            </a:r>
            <a:r>
              <a:rPr lang="en-US" sz="2800" dirty="0" smtClean="0"/>
              <a:t/>
            </a:r>
            <a:br>
              <a:rPr lang="en-US" sz="2800" dirty="0" smtClean="0"/>
            </a:br>
            <a:r>
              <a:rPr lang="en-US" sz="2000" dirty="0" smtClean="0"/>
              <a:t>- </a:t>
            </a:r>
            <a:r>
              <a:rPr lang="en-US" sz="2000" dirty="0" err="1" smtClean="0"/>
              <a:t>på</a:t>
            </a:r>
            <a:r>
              <a:rPr lang="en-US" sz="2000" dirty="0" smtClean="0"/>
              <a:t> </a:t>
            </a:r>
            <a:r>
              <a:rPr lang="en-US" sz="2000" dirty="0" err="1" smtClean="0"/>
              <a:t>barnehagenivå</a:t>
            </a:r>
            <a:endParaRPr lang="en-US" sz="2800" dirty="0"/>
          </a:p>
        </p:txBody>
      </p:sp>
      <p:sp>
        <p:nvSpPr>
          <p:cNvPr id="6" name="Plassholder for lysbildenummer 5"/>
          <p:cNvSpPr>
            <a:spLocks noGrp="1"/>
          </p:cNvSpPr>
          <p:nvPr>
            <p:ph type="sldNum" sz="quarter" idx="12"/>
          </p:nvPr>
        </p:nvSpPr>
        <p:spPr>
          <a:solidFill>
            <a:schemeClr val="accent2"/>
          </a:solidFill>
        </p:spPr>
        <p:txBody>
          <a:bodyPr/>
          <a:lstStyle/>
          <a:p>
            <a:pPr>
              <a:defRPr/>
            </a:pPr>
            <a:fld id="{D9F9F38E-F9C6-47F7-86BA-3FD401F37612}" type="slidenum">
              <a:rPr lang="en-US" smtClean="0"/>
              <a:pPr>
                <a:defRPr/>
              </a:pPr>
              <a:t>12</a:t>
            </a:fld>
            <a:endParaRPr lang="en-US"/>
          </a:p>
        </p:txBody>
      </p:sp>
      <p:sp>
        <p:nvSpPr>
          <p:cNvPr id="14" name="TekstSylinder 13"/>
          <p:cNvSpPr txBox="1"/>
          <p:nvPr/>
        </p:nvSpPr>
        <p:spPr>
          <a:xfrm>
            <a:off x="539552" y="5544235"/>
            <a:ext cx="8064896" cy="369332"/>
          </a:xfrm>
          <a:prstGeom prst="rect">
            <a:avLst/>
          </a:prstGeom>
          <a:noFill/>
        </p:spPr>
        <p:txBody>
          <a:bodyPr wrap="square" bIns="0" rtlCol="0">
            <a:spAutoFit/>
          </a:bodyPr>
          <a:lstStyle/>
          <a:p>
            <a:r>
              <a:rPr lang="nb-NO" sz="1050" i="0" dirty="0" smtClean="0">
                <a:solidFill>
                  <a:schemeClr val="tx1">
                    <a:lumMod val="75000"/>
                    <a:lumOff val="25000"/>
                  </a:schemeClr>
                </a:solidFill>
                <a:latin typeface="+mn-lt"/>
              </a:rPr>
              <a:t>Diagrammene ovenfor viser gjennomsnittskåren for Steinberget Barnehage samt private og kommunale barnehager brutt ned på spørsmålsnivå. Ordlyden til spørsmålene finner du på side 10 og 11.</a:t>
            </a:r>
            <a:endParaRPr lang="en-US" sz="1050" i="0" dirty="0">
              <a:solidFill>
                <a:schemeClr val="tx1">
                  <a:lumMod val="75000"/>
                  <a:lumOff val="25000"/>
                </a:schemeClr>
              </a:solidFill>
              <a:latin typeface="+mn-lt"/>
            </a:endParaRPr>
          </a:p>
        </p:txBody>
      </p:sp>
      <p:sp>
        <p:nvSpPr>
          <p:cNvPr id="10" name="Footer Placeholder 4"/>
          <p:cNvSpPr txBox="1">
            <a:spLocks/>
          </p:cNvSpPr>
          <p:nvPr/>
        </p:nvSpPr>
        <p:spPr>
          <a:xfrm>
            <a:off x="7092280" y="6284168"/>
            <a:ext cx="1785392" cy="457200"/>
          </a:xfrm>
          <a:prstGeom prst="rect">
            <a:avLst/>
          </a:prstGeom>
          <a:ln/>
        </p:spPr>
        <p:txBody>
          <a:bodyPr anchor="ctr" anchorCtr="0"/>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1050" b="0" i="1" u="none" strike="noStrike" kern="1200" cap="none" spc="0" normalizeH="0" baseline="0" noProof="0" dirty="0" smtClean="0">
                <a:ln>
                  <a:noFill/>
                </a:ln>
                <a:solidFill>
                  <a:schemeClr val="tx2"/>
                </a:solidFill>
                <a:effectLst/>
                <a:uLnTx/>
                <a:uFillTx/>
                <a:latin typeface="Verdana" pitchFamily="34" charset="0"/>
                <a:ea typeface="+mn-ea"/>
                <a:cs typeface="Arial" charset="0"/>
              </a:rPr>
              <a:t>www.epsi-norway.org</a:t>
            </a:r>
          </a:p>
        </p:txBody>
      </p:sp>
      <p:pic>
        <p:nvPicPr>
          <p:cNvPr id="11" name="Bilde 10" descr="epsi_new_large.gif"/>
          <p:cNvPicPr>
            <a:picLocks noChangeAspect="1"/>
          </p:cNvPicPr>
          <p:nvPr/>
        </p:nvPicPr>
        <p:blipFill>
          <a:blip r:embed="rId2" cstate="print"/>
          <a:stretch>
            <a:fillRect/>
          </a:stretch>
        </p:blipFill>
        <p:spPr>
          <a:xfrm>
            <a:off x="8028384" y="188640"/>
            <a:ext cx="827584" cy="659300"/>
          </a:xfrm>
          <a:prstGeom prst="rect">
            <a:avLst/>
          </a:prstGeom>
        </p:spPr>
      </p:pic>
      <p:pic>
        <p:nvPicPr>
          <p:cNvPr id="3" name="Picture 2"/>
          <p:cNvPicPr>
            <a:picLocks noChangeAspect="1" noChangeArrowheads="1"/>
          </p:cNvPicPr>
          <p:nvPr/>
        </p:nvPicPr>
        <p:blipFill>
          <a:blip r:embed="rId3" cstate="print"/>
          <a:srcRect/>
          <a:stretch>
            <a:fillRect/>
          </a:stretch>
        </p:blipFill>
        <p:spPr bwMode="auto">
          <a:xfrm>
            <a:off x="206515" y="1853825"/>
            <a:ext cx="8410575" cy="962025"/>
          </a:xfrm>
          <a:prstGeom prst="rect">
            <a:avLst/>
          </a:prstGeom>
          <a:noFill/>
          <a:ln w="9525">
            <a:noFill/>
            <a:miter lim="800000"/>
            <a:headEnd/>
            <a:tailEnd/>
          </a:ln>
          <a:effectLst/>
        </p:spPr>
      </p:pic>
      <p:pic>
        <p:nvPicPr>
          <p:cNvPr id="4" name="Picture 3"/>
          <p:cNvPicPr>
            <a:picLocks noChangeAspect="1" noChangeArrowheads="1"/>
          </p:cNvPicPr>
          <p:nvPr/>
        </p:nvPicPr>
        <p:blipFill>
          <a:blip r:embed="rId4" cstate="print"/>
          <a:srcRect/>
          <a:stretch>
            <a:fillRect/>
          </a:stretch>
        </p:blipFill>
        <p:spPr bwMode="auto">
          <a:xfrm>
            <a:off x="206515" y="3429000"/>
            <a:ext cx="8039100" cy="962025"/>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normAutofit fontScale="90000"/>
          </a:bodyPr>
          <a:lstStyle/>
          <a:p>
            <a:r>
              <a:rPr lang="en-US" sz="2800" dirty="0" err="1" smtClean="0"/>
              <a:t>Forskjell</a:t>
            </a:r>
            <a:r>
              <a:rPr lang="en-US" sz="2800" dirty="0" smtClean="0"/>
              <a:t> </a:t>
            </a:r>
            <a:r>
              <a:rPr lang="en-US" sz="2800" dirty="0" err="1" smtClean="0"/>
              <a:t>mellom</a:t>
            </a:r>
            <a:r>
              <a:rPr lang="en-US" sz="2800" dirty="0" smtClean="0"/>
              <a:t> </a:t>
            </a:r>
            <a:r>
              <a:rPr lang="en-US" sz="2800" dirty="0" err="1" smtClean="0"/>
              <a:t>Steinberget</a:t>
            </a:r>
            <a:r>
              <a:rPr lang="en-US" sz="2800" dirty="0" smtClean="0"/>
              <a:t> </a:t>
            </a:r>
            <a:r>
              <a:rPr lang="en-US" sz="2800" dirty="0" err="1" smtClean="0"/>
              <a:t>Barnehage</a:t>
            </a:r>
            <a:r>
              <a:rPr lang="en-US" sz="2800" dirty="0" smtClean="0"/>
              <a:t> </a:t>
            </a:r>
            <a:r>
              <a:rPr lang="en-US" sz="2800" dirty="0" err="1" smtClean="0"/>
              <a:t>og</a:t>
            </a:r>
            <a:r>
              <a:rPr lang="en-US" sz="2800" dirty="0" smtClean="0"/>
              <a:t> private </a:t>
            </a:r>
            <a:r>
              <a:rPr lang="en-US" sz="2800" dirty="0" err="1" smtClean="0"/>
              <a:t>barnehager</a:t>
            </a:r>
            <a:r>
              <a:rPr lang="en-US" sz="2800" dirty="0" smtClean="0"/>
              <a:t/>
            </a:r>
            <a:br>
              <a:rPr lang="en-US" sz="2800" dirty="0" smtClean="0"/>
            </a:br>
            <a:r>
              <a:rPr lang="en-US" sz="2000" dirty="0" smtClean="0"/>
              <a:t>- </a:t>
            </a:r>
            <a:r>
              <a:rPr lang="en-US" sz="2000" dirty="0" err="1" smtClean="0"/>
              <a:t>på</a:t>
            </a:r>
            <a:r>
              <a:rPr lang="en-US" sz="2000" dirty="0" smtClean="0"/>
              <a:t> </a:t>
            </a:r>
            <a:r>
              <a:rPr lang="en-US" sz="2000" dirty="0" err="1" smtClean="0"/>
              <a:t>barnehagenivå</a:t>
            </a:r>
            <a:endParaRPr lang="en-US" sz="2800" dirty="0"/>
          </a:p>
        </p:txBody>
      </p:sp>
      <p:sp>
        <p:nvSpPr>
          <p:cNvPr id="6" name="Plassholder for lysbildenummer 5"/>
          <p:cNvSpPr>
            <a:spLocks noGrp="1"/>
          </p:cNvSpPr>
          <p:nvPr>
            <p:ph type="sldNum" sz="quarter" idx="12"/>
          </p:nvPr>
        </p:nvSpPr>
        <p:spPr>
          <a:solidFill>
            <a:schemeClr val="accent2"/>
          </a:solidFill>
        </p:spPr>
        <p:txBody>
          <a:bodyPr/>
          <a:lstStyle/>
          <a:p>
            <a:pPr>
              <a:defRPr/>
            </a:pPr>
            <a:fld id="{D9F9F38E-F9C6-47F7-86BA-3FD401F37612}" type="slidenum">
              <a:rPr lang="en-US" smtClean="0"/>
              <a:pPr>
                <a:defRPr/>
              </a:pPr>
              <a:t>13</a:t>
            </a:fld>
            <a:endParaRPr lang="en-US"/>
          </a:p>
        </p:txBody>
      </p:sp>
      <p:sp>
        <p:nvSpPr>
          <p:cNvPr id="14" name="TekstSylinder 13"/>
          <p:cNvSpPr txBox="1"/>
          <p:nvPr/>
        </p:nvSpPr>
        <p:spPr>
          <a:xfrm>
            <a:off x="539552" y="5544235"/>
            <a:ext cx="8064896" cy="530915"/>
          </a:xfrm>
          <a:prstGeom prst="rect">
            <a:avLst/>
          </a:prstGeom>
          <a:noFill/>
        </p:spPr>
        <p:txBody>
          <a:bodyPr wrap="square" bIns="0" rtlCol="0">
            <a:spAutoFit/>
          </a:bodyPr>
          <a:lstStyle/>
          <a:p>
            <a:r>
              <a:rPr lang="nb-NO" sz="1050" i="0" dirty="0" smtClean="0">
                <a:solidFill>
                  <a:schemeClr val="tx1">
                    <a:lumMod val="75000"/>
                    <a:lumOff val="25000"/>
                  </a:schemeClr>
                </a:solidFill>
                <a:latin typeface="+mn-lt"/>
              </a:rPr>
              <a:t>Diagrammet ovenfor viser hvordan Steinberget Barnehage gjør det i forhold til private barnehager. Spørsmål som skårer over 0 viser at barnehagen er bedre enn private barnehager generelt, og spørsmål under 0 viser at barnehagen er dårligere.</a:t>
            </a:r>
          </a:p>
          <a:p>
            <a:r>
              <a:rPr lang="nb-NO" sz="1050" i="0" dirty="0" smtClean="0">
                <a:solidFill>
                  <a:schemeClr val="tx1">
                    <a:lumMod val="75000"/>
                    <a:lumOff val="25000"/>
                  </a:schemeClr>
                </a:solidFill>
                <a:latin typeface="+mn-lt"/>
              </a:rPr>
              <a:t>Ordlyden til spørsmålene finner du på side 10 og 11. </a:t>
            </a:r>
            <a:endParaRPr lang="en-US" dirty="0"/>
          </a:p>
        </p:txBody>
      </p:sp>
      <p:sp>
        <p:nvSpPr>
          <p:cNvPr id="10" name="Footer Placeholder 4"/>
          <p:cNvSpPr txBox="1">
            <a:spLocks/>
          </p:cNvSpPr>
          <p:nvPr/>
        </p:nvSpPr>
        <p:spPr>
          <a:xfrm>
            <a:off x="7092280" y="6284168"/>
            <a:ext cx="1785392" cy="457200"/>
          </a:xfrm>
          <a:prstGeom prst="rect">
            <a:avLst/>
          </a:prstGeom>
          <a:ln/>
        </p:spPr>
        <p:txBody>
          <a:bodyPr anchor="ctr" anchorCtr="0"/>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1050" b="0" i="1" u="none" strike="noStrike" kern="1200" cap="none" spc="0" normalizeH="0" baseline="0" noProof="0" dirty="0" smtClean="0">
                <a:ln>
                  <a:noFill/>
                </a:ln>
                <a:solidFill>
                  <a:schemeClr val="tx2"/>
                </a:solidFill>
                <a:effectLst/>
                <a:uLnTx/>
                <a:uFillTx/>
                <a:latin typeface="Verdana" pitchFamily="34" charset="0"/>
                <a:ea typeface="+mn-ea"/>
                <a:cs typeface="Arial" charset="0"/>
              </a:rPr>
              <a:t>www.epsi-norway.org</a:t>
            </a:r>
          </a:p>
        </p:txBody>
      </p:sp>
      <p:pic>
        <p:nvPicPr>
          <p:cNvPr id="11" name="Bilde 10" descr="epsi_new_large.gif"/>
          <p:cNvPicPr>
            <a:picLocks noChangeAspect="1"/>
          </p:cNvPicPr>
          <p:nvPr/>
        </p:nvPicPr>
        <p:blipFill>
          <a:blip r:embed="rId2" cstate="print"/>
          <a:stretch>
            <a:fillRect/>
          </a:stretch>
        </p:blipFill>
        <p:spPr>
          <a:xfrm>
            <a:off x="8028384" y="188640"/>
            <a:ext cx="827584" cy="659300"/>
          </a:xfrm>
          <a:prstGeom prst="rect">
            <a:avLst/>
          </a:prstGeom>
        </p:spPr>
      </p:pic>
      <p:pic>
        <p:nvPicPr>
          <p:cNvPr id="4098" name="Picture 2"/>
          <p:cNvPicPr>
            <a:picLocks noGrp="1" noChangeAspect="1" noChangeArrowheads="1"/>
          </p:cNvPicPr>
          <p:nvPr>
            <p:ph type="tbl" idx="1"/>
          </p:nvPr>
        </p:nvPicPr>
        <p:blipFill>
          <a:blip r:embed="rId3" cstate="print"/>
          <a:srcRect/>
          <a:stretch>
            <a:fillRect/>
          </a:stretch>
        </p:blipFill>
        <p:spPr bwMode="auto">
          <a:xfrm>
            <a:off x="161925" y="1449390"/>
            <a:ext cx="8815388" cy="4132257"/>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normAutofit/>
          </a:bodyPr>
          <a:lstStyle/>
          <a:p>
            <a:r>
              <a:rPr lang="en-US" sz="2800" dirty="0" err="1" smtClean="0"/>
              <a:t>Resultater</a:t>
            </a:r>
            <a:r>
              <a:rPr lang="en-US" sz="2800" dirty="0" smtClean="0"/>
              <a:t> per </a:t>
            </a:r>
            <a:r>
              <a:rPr lang="en-US" sz="2800" dirty="0" err="1" smtClean="0"/>
              <a:t>spørsmål</a:t>
            </a:r>
            <a:r>
              <a:rPr lang="en-US" sz="2800" dirty="0" smtClean="0"/>
              <a:t/>
            </a:r>
            <a:br>
              <a:rPr lang="en-US" sz="2800" dirty="0" smtClean="0"/>
            </a:br>
            <a:r>
              <a:rPr lang="en-US" sz="2000" dirty="0" smtClean="0"/>
              <a:t>- </a:t>
            </a:r>
            <a:r>
              <a:rPr lang="en-US" sz="2000" dirty="0" err="1" smtClean="0"/>
              <a:t>på</a:t>
            </a:r>
            <a:r>
              <a:rPr lang="en-US" sz="2000" dirty="0" smtClean="0"/>
              <a:t> </a:t>
            </a:r>
            <a:r>
              <a:rPr lang="en-US" sz="2000" dirty="0" err="1" smtClean="0"/>
              <a:t>avdelingsnivå</a:t>
            </a:r>
            <a:endParaRPr lang="en-US" sz="2800" dirty="0"/>
          </a:p>
        </p:txBody>
      </p:sp>
      <p:sp>
        <p:nvSpPr>
          <p:cNvPr id="6" name="Plassholder for lysbildenummer 5"/>
          <p:cNvSpPr>
            <a:spLocks noGrp="1"/>
          </p:cNvSpPr>
          <p:nvPr>
            <p:ph type="sldNum" sz="quarter" idx="12"/>
          </p:nvPr>
        </p:nvSpPr>
        <p:spPr>
          <a:solidFill>
            <a:schemeClr val="accent2"/>
          </a:solidFill>
        </p:spPr>
        <p:txBody>
          <a:bodyPr/>
          <a:lstStyle/>
          <a:p>
            <a:pPr>
              <a:defRPr/>
            </a:pPr>
            <a:fld id="{D9F9F38E-F9C6-47F7-86BA-3FD401F37612}" type="slidenum">
              <a:rPr lang="en-US" smtClean="0"/>
              <a:pPr>
                <a:defRPr/>
              </a:pPr>
              <a:t>14</a:t>
            </a:fld>
            <a:endParaRPr lang="en-US"/>
          </a:p>
        </p:txBody>
      </p:sp>
      <p:sp>
        <p:nvSpPr>
          <p:cNvPr id="14" name="TekstSylinder 13"/>
          <p:cNvSpPr txBox="1"/>
          <p:nvPr/>
        </p:nvSpPr>
        <p:spPr>
          <a:xfrm>
            <a:off x="539552" y="5517232"/>
            <a:ext cx="8064896" cy="692497"/>
          </a:xfrm>
          <a:prstGeom prst="rect">
            <a:avLst/>
          </a:prstGeom>
          <a:noFill/>
        </p:spPr>
        <p:txBody>
          <a:bodyPr wrap="square" bIns="0" rtlCol="0">
            <a:spAutoFit/>
          </a:bodyPr>
          <a:lstStyle/>
          <a:p>
            <a:r>
              <a:rPr lang="nb-NO" sz="1050" i="0" dirty="0" smtClean="0">
                <a:solidFill>
                  <a:schemeClr val="tx1">
                    <a:lumMod val="75000"/>
                    <a:lumOff val="25000"/>
                  </a:schemeClr>
                </a:solidFill>
                <a:latin typeface="+mn-lt"/>
              </a:rPr>
              <a:t>Diagrammene ovenfor viser gjennomsnittscoren for hver avdeling i Steinberget Barnehage brutt ned på spørsmålsnivå. Ordlyden til spørsmålene finner du på side 10 og 11. </a:t>
            </a:r>
          </a:p>
          <a:p>
            <a:r>
              <a:rPr lang="nb-NO" sz="1050" i="0" dirty="0" smtClean="0">
                <a:solidFill>
                  <a:schemeClr val="tx1">
                    <a:lumMod val="75000"/>
                    <a:lumOff val="25000"/>
                  </a:schemeClr>
                </a:solidFill>
                <a:latin typeface="+mn-lt"/>
              </a:rPr>
              <a:t>I og med at ikke alle foreldrene har besvart undersøkelsen så bør man tolke svarene med en viss grad av forsiktighet. Ta kontakt med EPSI om du har spørsmål til dette.</a:t>
            </a:r>
          </a:p>
        </p:txBody>
      </p:sp>
      <p:sp>
        <p:nvSpPr>
          <p:cNvPr id="10" name="Footer Placeholder 4"/>
          <p:cNvSpPr txBox="1">
            <a:spLocks/>
          </p:cNvSpPr>
          <p:nvPr/>
        </p:nvSpPr>
        <p:spPr>
          <a:xfrm>
            <a:off x="7092280" y="6284168"/>
            <a:ext cx="1785392" cy="457200"/>
          </a:xfrm>
          <a:prstGeom prst="rect">
            <a:avLst/>
          </a:prstGeom>
          <a:ln/>
        </p:spPr>
        <p:txBody>
          <a:bodyPr anchor="ctr" anchorCtr="0"/>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1050" b="0" i="1" u="none" strike="noStrike" kern="1200" cap="none" spc="0" normalizeH="0" baseline="0" noProof="0" dirty="0" smtClean="0">
                <a:ln>
                  <a:noFill/>
                </a:ln>
                <a:solidFill>
                  <a:schemeClr val="tx2"/>
                </a:solidFill>
                <a:effectLst/>
                <a:uLnTx/>
                <a:uFillTx/>
                <a:latin typeface="Verdana" pitchFamily="34" charset="0"/>
                <a:ea typeface="+mn-ea"/>
                <a:cs typeface="Arial" charset="0"/>
              </a:rPr>
              <a:t>www.epsi-norway.org</a:t>
            </a:r>
          </a:p>
        </p:txBody>
      </p:sp>
      <p:pic>
        <p:nvPicPr>
          <p:cNvPr id="11" name="Bilde 10" descr="epsi_new_large.gif"/>
          <p:cNvPicPr>
            <a:picLocks noChangeAspect="1"/>
          </p:cNvPicPr>
          <p:nvPr/>
        </p:nvPicPr>
        <p:blipFill>
          <a:blip r:embed="rId2" cstate="print"/>
          <a:stretch>
            <a:fillRect/>
          </a:stretch>
        </p:blipFill>
        <p:spPr>
          <a:xfrm>
            <a:off x="8028384" y="188640"/>
            <a:ext cx="827584" cy="659300"/>
          </a:xfrm>
          <a:prstGeom prst="rect">
            <a:avLst/>
          </a:prstGeom>
        </p:spPr>
      </p:pic>
      <p:pic>
        <p:nvPicPr>
          <p:cNvPr id="12" name="Picture 3"/>
          <p:cNvPicPr>
            <a:picLocks noChangeAspect="1" noChangeArrowheads="1"/>
          </p:cNvPicPr>
          <p:nvPr/>
        </p:nvPicPr>
        <p:blipFill>
          <a:blip r:embed="rId3" cstate="print"/>
          <a:srcRect/>
          <a:stretch>
            <a:fillRect/>
          </a:stretch>
        </p:blipFill>
        <p:spPr bwMode="auto">
          <a:xfrm>
            <a:off x="251520" y="1943835"/>
            <a:ext cx="8410575" cy="1152525"/>
          </a:xfrm>
          <a:prstGeom prst="rect">
            <a:avLst/>
          </a:prstGeom>
          <a:noFill/>
          <a:ln w="9525">
            <a:noFill/>
            <a:miter lim="800000"/>
            <a:headEnd/>
            <a:tailEnd/>
          </a:ln>
          <a:effectLst/>
        </p:spPr>
      </p:pic>
      <p:pic>
        <p:nvPicPr>
          <p:cNvPr id="5124" name="Picture 4"/>
          <p:cNvPicPr>
            <a:picLocks noChangeAspect="1" noChangeArrowheads="1"/>
          </p:cNvPicPr>
          <p:nvPr/>
        </p:nvPicPr>
        <p:blipFill>
          <a:blip r:embed="rId4" cstate="print"/>
          <a:srcRect/>
          <a:stretch>
            <a:fillRect/>
          </a:stretch>
        </p:blipFill>
        <p:spPr bwMode="auto">
          <a:xfrm>
            <a:off x="251520" y="3564015"/>
            <a:ext cx="8039100" cy="1152525"/>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a:xfrm>
            <a:off x="791580" y="188640"/>
            <a:ext cx="7772400" cy="1143000"/>
          </a:xfrm>
        </p:spPr>
        <p:txBody>
          <a:bodyPr>
            <a:normAutofit/>
          </a:bodyPr>
          <a:lstStyle/>
          <a:p>
            <a:r>
              <a:rPr lang="nb-NO" sz="2800" dirty="0" smtClean="0"/>
              <a:t>Lojalitet</a:t>
            </a:r>
            <a:endParaRPr lang="nb-NO" sz="2800" dirty="0"/>
          </a:p>
        </p:txBody>
      </p:sp>
      <p:sp>
        <p:nvSpPr>
          <p:cNvPr id="11" name="Plassholder for tekst 10"/>
          <p:cNvSpPr>
            <a:spLocks noGrp="1"/>
          </p:cNvSpPr>
          <p:nvPr>
            <p:ph type="body" idx="2"/>
          </p:nvPr>
        </p:nvSpPr>
        <p:spPr/>
        <p:txBody>
          <a:bodyPr>
            <a:normAutofit/>
          </a:bodyPr>
          <a:lstStyle/>
          <a:p>
            <a:endParaRPr lang="nb-NO" sz="1100" dirty="0" smtClean="0"/>
          </a:p>
          <a:p>
            <a:endParaRPr lang="nb-NO" sz="1100" dirty="0" smtClean="0"/>
          </a:p>
          <a:p>
            <a:endParaRPr lang="nb-NO" sz="1100" dirty="0" smtClean="0"/>
          </a:p>
          <a:p>
            <a:r>
              <a:rPr lang="nb-NO" sz="1100" dirty="0" smtClean="0">
                <a:solidFill>
                  <a:schemeClr val="tx1">
                    <a:lumMod val="75000"/>
                    <a:lumOff val="25000"/>
                  </a:schemeClr>
                </a:solidFill>
              </a:rPr>
              <a:t>Lojalitet er ett av de viktigste aspektene for barnehager i denne studien. Barnehager drar nytte av at fornøyde foreldre omtaler barnehagen i positive ordelag og anbefaler barnehagen til venner og bekjente.</a:t>
            </a:r>
          </a:p>
          <a:p>
            <a:r>
              <a:rPr lang="nb-NO" sz="1100" b="1" dirty="0" smtClean="0">
                <a:solidFill>
                  <a:schemeClr val="tx1">
                    <a:lumMod val="75000"/>
                    <a:lumOff val="25000"/>
                  </a:schemeClr>
                </a:solidFill>
              </a:rPr>
              <a:t>Forklaring</a:t>
            </a:r>
            <a:r>
              <a:rPr lang="nb-NO" sz="1100" dirty="0" smtClean="0">
                <a:solidFill>
                  <a:schemeClr val="tx1">
                    <a:lumMod val="75000"/>
                    <a:lumOff val="25000"/>
                  </a:schemeClr>
                </a:solidFill>
              </a:rPr>
              <a:t>: Diagrammet illustrerer barnehagens score på de tre lojalitetsspørsmålene.</a:t>
            </a:r>
            <a:endParaRPr lang="nb-NO" sz="1100" dirty="0">
              <a:solidFill>
                <a:schemeClr val="tx1">
                  <a:lumMod val="75000"/>
                  <a:lumOff val="25000"/>
                </a:schemeClr>
              </a:solidFill>
            </a:endParaRPr>
          </a:p>
        </p:txBody>
      </p:sp>
      <p:sp>
        <p:nvSpPr>
          <p:cNvPr id="6" name="Plassholder for lysbildenummer 5"/>
          <p:cNvSpPr>
            <a:spLocks noGrp="1"/>
          </p:cNvSpPr>
          <p:nvPr>
            <p:ph type="sldNum" sz="quarter" idx="12"/>
          </p:nvPr>
        </p:nvSpPr>
        <p:spPr>
          <a:solidFill>
            <a:schemeClr val="accent2"/>
          </a:solidFill>
        </p:spPr>
        <p:txBody>
          <a:bodyPr/>
          <a:lstStyle/>
          <a:p>
            <a:fld id="{11AD3AFA-7D8E-46AB-9040-5C711B1DDB61}" type="slidenum">
              <a:rPr lang="en-US" smtClean="0"/>
              <a:pPr/>
              <a:t>15</a:t>
            </a:fld>
            <a:endParaRPr lang="en-US"/>
          </a:p>
        </p:txBody>
      </p:sp>
      <p:sp>
        <p:nvSpPr>
          <p:cNvPr id="9" name="Footer Placeholder 4"/>
          <p:cNvSpPr txBox="1">
            <a:spLocks/>
          </p:cNvSpPr>
          <p:nvPr/>
        </p:nvSpPr>
        <p:spPr>
          <a:xfrm>
            <a:off x="7092280" y="6284168"/>
            <a:ext cx="1785392" cy="457200"/>
          </a:xfrm>
          <a:prstGeom prst="rect">
            <a:avLst/>
          </a:prstGeom>
          <a:ln/>
        </p:spPr>
        <p:txBody>
          <a:bodyPr anchor="ctr" anchorCtr="0"/>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1050" b="0" i="1" u="none" strike="noStrike" kern="1200" cap="none" spc="0" normalizeH="0" baseline="0" noProof="0" dirty="0" smtClean="0">
                <a:ln>
                  <a:noFill/>
                </a:ln>
                <a:solidFill>
                  <a:schemeClr val="tx2"/>
                </a:solidFill>
                <a:effectLst/>
                <a:uLnTx/>
                <a:uFillTx/>
                <a:latin typeface="Verdana" pitchFamily="34" charset="0"/>
                <a:ea typeface="+mn-ea"/>
                <a:cs typeface="Arial" charset="0"/>
              </a:rPr>
              <a:t>www.epsi-norway.org</a:t>
            </a:r>
          </a:p>
        </p:txBody>
      </p:sp>
      <p:pic>
        <p:nvPicPr>
          <p:cNvPr id="7" name="Bilde 6" descr="epsi_new_large.gif"/>
          <p:cNvPicPr>
            <a:picLocks noChangeAspect="1"/>
          </p:cNvPicPr>
          <p:nvPr/>
        </p:nvPicPr>
        <p:blipFill>
          <a:blip r:embed="rId2" cstate="print"/>
          <a:stretch>
            <a:fillRect/>
          </a:stretch>
        </p:blipFill>
        <p:spPr>
          <a:xfrm>
            <a:off x="8028384" y="188640"/>
            <a:ext cx="827584" cy="659300"/>
          </a:xfrm>
          <a:prstGeom prst="rect">
            <a:avLst/>
          </a:prstGeom>
        </p:spPr>
      </p:pic>
      <p:pic>
        <p:nvPicPr>
          <p:cNvPr id="3" name="Picture 2"/>
          <p:cNvPicPr>
            <a:picLocks noGrp="1" noChangeAspect="1" noChangeArrowheads="1"/>
          </p:cNvPicPr>
          <p:nvPr>
            <p:ph sz="quarter" idx="1"/>
          </p:nvPr>
        </p:nvPicPr>
        <p:blipFill>
          <a:blip r:embed="rId3" cstate="print"/>
          <a:srcRect/>
          <a:stretch>
            <a:fillRect/>
          </a:stretch>
        </p:blipFill>
        <p:spPr bwMode="auto">
          <a:xfrm>
            <a:off x="2547938" y="1764118"/>
            <a:ext cx="6443662" cy="3661552"/>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a:xfrm>
            <a:off x="791580" y="188640"/>
            <a:ext cx="7772400" cy="1143000"/>
          </a:xfrm>
        </p:spPr>
        <p:txBody>
          <a:bodyPr>
            <a:normAutofit/>
          </a:bodyPr>
          <a:lstStyle/>
          <a:p>
            <a:r>
              <a:rPr lang="nb-NO" sz="2800" dirty="0" smtClean="0"/>
              <a:t>Påstander</a:t>
            </a:r>
            <a:endParaRPr lang="nb-NO" sz="2800" dirty="0"/>
          </a:p>
        </p:txBody>
      </p:sp>
      <p:sp>
        <p:nvSpPr>
          <p:cNvPr id="6" name="Plassholder for lysbildenummer 5"/>
          <p:cNvSpPr>
            <a:spLocks noGrp="1"/>
          </p:cNvSpPr>
          <p:nvPr>
            <p:ph type="sldNum" sz="quarter" idx="12"/>
          </p:nvPr>
        </p:nvSpPr>
        <p:spPr>
          <a:solidFill>
            <a:schemeClr val="accent2"/>
          </a:solidFill>
        </p:spPr>
        <p:txBody>
          <a:bodyPr/>
          <a:lstStyle/>
          <a:p>
            <a:fld id="{11AD3AFA-7D8E-46AB-9040-5C711B1DDB61}" type="slidenum">
              <a:rPr lang="en-US" smtClean="0"/>
              <a:pPr/>
              <a:t>16</a:t>
            </a:fld>
            <a:endParaRPr lang="en-US"/>
          </a:p>
        </p:txBody>
      </p:sp>
      <p:sp>
        <p:nvSpPr>
          <p:cNvPr id="9" name="Footer Placeholder 4"/>
          <p:cNvSpPr txBox="1">
            <a:spLocks/>
          </p:cNvSpPr>
          <p:nvPr/>
        </p:nvSpPr>
        <p:spPr>
          <a:xfrm>
            <a:off x="7092280" y="6284168"/>
            <a:ext cx="1785392" cy="457200"/>
          </a:xfrm>
          <a:prstGeom prst="rect">
            <a:avLst/>
          </a:prstGeom>
          <a:ln/>
        </p:spPr>
        <p:txBody>
          <a:bodyPr anchor="ctr" anchorCtr="0"/>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1050" b="0" i="1" u="none" strike="noStrike" kern="1200" cap="none" spc="0" normalizeH="0" baseline="0" noProof="0" dirty="0" smtClean="0">
                <a:ln>
                  <a:noFill/>
                </a:ln>
                <a:solidFill>
                  <a:schemeClr val="tx2"/>
                </a:solidFill>
                <a:effectLst/>
                <a:uLnTx/>
                <a:uFillTx/>
                <a:latin typeface="Verdana" pitchFamily="34" charset="0"/>
                <a:ea typeface="+mn-ea"/>
                <a:cs typeface="Arial" charset="0"/>
              </a:rPr>
              <a:t>www.epsi-norway.org</a:t>
            </a:r>
          </a:p>
        </p:txBody>
      </p:sp>
      <p:pic>
        <p:nvPicPr>
          <p:cNvPr id="7" name="Bilde 6" descr="epsi_new_large.gif"/>
          <p:cNvPicPr>
            <a:picLocks noChangeAspect="1"/>
          </p:cNvPicPr>
          <p:nvPr/>
        </p:nvPicPr>
        <p:blipFill>
          <a:blip r:embed="rId2" cstate="print"/>
          <a:stretch>
            <a:fillRect/>
          </a:stretch>
        </p:blipFill>
        <p:spPr>
          <a:xfrm>
            <a:off x="8028384" y="188640"/>
            <a:ext cx="827584" cy="659300"/>
          </a:xfrm>
          <a:prstGeom prst="rect">
            <a:avLst/>
          </a:prstGeom>
        </p:spPr>
      </p:pic>
      <p:sp>
        <p:nvSpPr>
          <p:cNvPr id="10" name="TekstSylinder 9"/>
          <p:cNvSpPr txBox="1"/>
          <p:nvPr/>
        </p:nvSpPr>
        <p:spPr>
          <a:xfrm>
            <a:off x="611505" y="6160912"/>
            <a:ext cx="8064896" cy="438582"/>
          </a:xfrm>
          <a:prstGeom prst="rect">
            <a:avLst/>
          </a:prstGeom>
          <a:noFill/>
          <a:ln>
            <a:noFill/>
          </a:ln>
        </p:spPr>
        <p:style>
          <a:lnRef idx="2">
            <a:schemeClr val="accent2"/>
          </a:lnRef>
          <a:fillRef idx="1">
            <a:schemeClr val="lt1"/>
          </a:fillRef>
          <a:effectRef idx="0">
            <a:schemeClr val="accent2"/>
          </a:effectRef>
          <a:fontRef idx="minor">
            <a:schemeClr val="dk1"/>
          </a:fontRef>
        </p:style>
        <p:txBody>
          <a:bodyPr wrap="square" rtlCol="0" anchor="ctr">
            <a:spAutoFit/>
          </a:bodyPr>
          <a:lstStyle/>
          <a:p>
            <a:pPr algn="ctr"/>
            <a:r>
              <a:rPr lang="nb-NO" sz="1050" b="1" i="0" dirty="0" smtClean="0">
                <a:solidFill>
                  <a:schemeClr val="tx1">
                    <a:lumMod val="75000"/>
                    <a:lumOff val="25000"/>
                  </a:schemeClr>
                </a:solidFill>
              </a:rPr>
              <a:t>Forklaring: </a:t>
            </a:r>
            <a:r>
              <a:rPr lang="nb-NO" sz="1050" i="0" dirty="0" smtClean="0">
                <a:solidFill>
                  <a:schemeClr val="tx1">
                    <a:lumMod val="75000"/>
                    <a:lumOff val="25000"/>
                  </a:schemeClr>
                </a:solidFill>
              </a:rPr>
              <a:t>Foreldrene har blitt bedt om å angi om de er enig, uenig eller verken enig eller uenig på spørsmålene over. </a:t>
            </a:r>
            <a:endParaRPr lang="nb-NO" sz="1200" i="0" dirty="0" smtClean="0"/>
          </a:p>
          <a:p>
            <a:endParaRPr lang="nb-NO" sz="1200" i="0" dirty="0"/>
          </a:p>
        </p:txBody>
      </p:sp>
      <p:pic>
        <p:nvPicPr>
          <p:cNvPr id="3" name="Picture 2"/>
          <p:cNvPicPr>
            <a:picLocks noGrp="1" noChangeAspect="1" noChangeArrowheads="1"/>
          </p:cNvPicPr>
          <p:nvPr>
            <p:ph sz="quarter" idx="1"/>
          </p:nvPr>
        </p:nvPicPr>
        <p:blipFill>
          <a:blip r:embed="rId3" cstate="print"/>
          <a:srcRect/>
          <a:stretch>
            <a:fillRect/>
          </a:stretch>
        </p:blipFill>
        <p:spPr bwMode="auto">
          <a:xfrm>
            <a:off x="431800" y="1208207"/>
            <a:ext cx="8415338" cy="4786074"/>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a:xfrm>
            <a:off x="574675" y="304800"/>
            <a:ext cx="8001000" cy="1324000"/>
          </a:xfrm>
        </p:spPr>
        <p:txBody>
          <a:bodyPr>
            <a:normAutofit/>
          </a:bodyPr>
          <a:lstStyle/>
          <a:p>
            <a:r>
              <a:rPr lang="en-US" sz="2800" dirty="0" smtClean="0"/>
              <a:t>Klager</a:t>
            </a:r>
            <a:br>
              <a:rPr lang="en-US" sz="2800" dirty="0" smtClean="0"/>
            </a:br>
            <a:r>
              <a:rPr lang="en-US" sz="1100" i="1" dirty="0" smtClean="0"/>
              <a:t>- </a:t>
            </a:r>
            <a:r>
              <a:rPr lang="nb-NO" sz="1050" b="1" i="1" dirty="0" smtClean="0"/>
              <a:t>Har du i løpet av det siste året hatt grunn til å klage på ’din barnehage’</a:t>
            </a:r>
            <a:r>
              <a:rPr lang="nb-NO" sz="1050" i="1" dirty="0" smtClean="0"/>
              <a:t>? Hvis ja;</a:t>
            </a:r>
            <a:br>
              <a:rPr lang="nb-NO" sz="1050" i="1" dirty="0" smtClean="0"/>
            </a:br>
            <a:r>
              <a:rPr lang="nb-NO" sz="1050" i="1" dirty="0" smtClean="0"/>
              <a:t>-</a:t>
            </a:r>
            <a:r>
              <a:rPr lang="nb-NO" sz="1400" b="1" i="1" dirty="0" smtClean="0"/>
              <a:t> </a:t>
            </a:r>
            <a:r>
              <a:rPr lang="nb-NO" sz="1050" b="1" i="1" dirty="0" smtClean="0"/>
              <a:t>Hva dreide klagen seg om?  </a:t>
            </a:r>
            <a:endParaRPr lang="en-US" sz="2800" i="1" dirty="0">
              <a:solidFill>
                <a:srgbClr val="FF0000"/>
              </a:solidFill>
            </a:endParaRPr>
          </a:p>
        </p:txBody>
      </p:sp>
      <p:sp>
        <p:nvSpPr>
          <p:cNvPr id="6" name="TekstSylinder 5"/>
          <p:cNvSpPr txBox="1"/>
          <p:nvPr/>
        </p:nvSpPr>
        <p:spPr>
          <a:xfrm>
            <a:off x="611560" y="5987606"/>
            <a:ext cx="8064896" cy="861774"/>
          </a:xfrm>
          <a:prstGeom prst="rect">
            <a:avLst/>
          </a:prstGeom>
          <a:noFill/>
          <a:ln>
            <a:noFill/>
          </a:ln>
        </p:spPr>
        <p:style>
          <a:lnRef idx="2">
            <a:schemeClr val="accent2"/>
          </a:lnRef>
          <a:fillRef idx="1">
            <a:schemeClr val="lt1"/>
          </a:fillRef>
          <a:effectRef idx="0">
            <a:schemeClr val="accent2"/>
          </a:effectRef>
          <a:fontRef idx="minor">
            <a:schemeClr val="dk1"/>
          </a:fontRef>
        </p:style>
        <p:txBody>
          <a:bodyPr wrap="square" rtlCol="0" anchor="ctr">
            <a:spAutoFit/>
          </a:bodyPr>
          <a:lstStyle/>
          <a:p>
            <a:pPr algn="ctr"/>
            <a:r>
              <a:rPr lang="nb-NO" sz="1050" b="1" i="0" dirty="0" smtClean="0">
                <a:solidFill>
                  <a:schemeClr val="tx1">
                    <a:lumMod val="75000"/>
                    <a:lumOff val="25000"/>
                  </a:schemeClr>
                </a:solidFill>
              </a:rPr>
              <a:t>Forklaring</a:t>
            </a:r>
            <a:r>
              <a:rPr lang="nb-NO" sz="1050" i="0" dirty="0" smtClean="0">
                <a:solidFill>
                  <a:schemeClr val="tx1">
                    <a:lumMod val="75000"/>
                    <a:lumOff val="25000"/>
                  </a:schemeClr>
                </a:solidFill>
              </a:rPr>
              <a:t>: Teksten ovenfor er uredigert og hentet rett ut fra datainnsamlingen. Teksten er fremkommet ved at respondentene(foreldrene) har svart i fritekst på hva klagene deres har dreid seg om.</a:t>
            </a:r>
          </a:p>
          <a:p>
            <a:endParaRPr lang="nb-NO" sz="1400" i="0" dirty="0" smtClean="0"/>
          </a:p>
          <a:p>
            <a:endParaRPr lang="nb-NO" sz="1400" i="0" dirty="0"/>
          </a:p>
        </p:txBody>
      </p:sp>
      <p:sp>
        <p:nvSpPr>
          <p:cNvPr id="8" name="Footer Placeholder 4"/>
          <p:cNvSpPr txBox="1">
            <a:spLocks/>
          </p:cNvSpPr>
          <p:nvPr/>
        </p:nvSpPr>
        <p:spPr>
          <a:xfrm>
            <a:off x="7092280" y="6284168"/>
            <a:ext cx="1785392" cy="457200"/>
          </a:xfrm>
          <a:prstGeom prst="rect">
            <a:avLst/>
          </a:prstGeom>
          <a:ln/>
        </p:spPr>
        <p:txBody>
          <a:bodyPr anchor="ctr" anchorCtr="0"/>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1050" b="0" i="1" u="none" strike="noStrike" kern="1200" cap="none" spc="0" normalizeH="0" baseline="0" noProof="0" dirty="0" smtClean="0">
                <a:ln>
                  <a:noFill/>
                </a:ln>
                <a:solidFill>
                  <a:schemeClr val="tx2"/>
                </a:solidFill>
                <a:effectLst/>
                <a:uLnTx/>
                <a:uFillTx/>
                <a:latin typeface="Verdana" pitchFamily="34" charset="0"/>
                <a:ea typeface="+mn-ea"/>
                <a:cs typeface="Arial" charset="0"/>
              </a:rPr>
              <a:t>www.epsi-norway.org</a:t>
            </a:r>
          </a:p>
        </p:txBody>
      </p:sp>
      <p:pic>
        <p:nvPicPr>
          <p:cNvPr id="9" name="Bilde 8" descr="epsi_new_large.gif"/>
          <p:cNvPicPr>
            <a:picLocks noChangeAspect="1"/>
          </p:cNvPicPr>
          <p:nvPr/>
        </p:nvPicPr>
        <p:blipFill>
          <a:blip r:embed="rId2" cstate="print"/>
          <a:stretch>
            <a:fillRect/>
          </a:stretch>
        </p:blipFill>
        <p:spPr>
          <a:xfrm>
            <a:off x="8028384" y="188640"/>
            <a:ext cx="827584" cy="659300"/>
          </a:xfrm>
          <a:prstGeom prst="rect">
            <a:avLst/>
          </a:prstGeom>
        </p:spPr>
      </p:pic>
      <p:sp>
        <p:nvSpPr>
          <p:cNvPr id="7" name="Plassholder for lysbildenummer 5"/>
          <p:cNvSpPr>
            <a:spLocks noGrp="1"/>
          </p:cNvSpPr>
          <p:nvPr>
            <p:ph type="sldNum" sz="quarter" idx="12"/>
          </p:nvPr>
        </p:nvSpPr>
        <p:spPr>
          <a:xfrm>
            <a:off x="146304" y="6210300"/>
            <a:ext cx="457200" cy="457200"/>
          </a:xfrm>
          <a:solidFill>
            <a:schemeClr val="accent2"/>
          </a:solidFill>
        </p:spPr>
        <p:txBody>
          <a:bodyPr/>
          <a:lstStyle/>
          <a:p>
            <a:fld id="{11AD3AFA-7D8E-46AB-9040-5C711B1DDB61}" type="slidenum">
              <a:rPr lang="en-US" smtClean="0"/>
              <a:pPr/>
              <a:t>17</a:t>
            </a:fld>
            <a:endParaRPr lang="en-US" dirty="0"/>
          </a:p>
        </p:txBody>
      </p:sp>
      <p:sp>
        <p:nvSpPr>
          <p:cNvPr id="15" name="Rektangel 14"/>
          <p:cNvSpPr/>
          <p:nvPr/>
        </p:nvSpPr>
        <p:spPr>
          <a:xfrm>
            <a:off x="161510" y="1628800"/>
            <a:ext cx="8641080" cy="3526286"/>
          </a:xfrm>
          <a:prstGeom prst="rect">
            <a:avLst/>
          </a:prstGeom>
        </p:spPr>
        <p:txBody>
          <a:bodyPr wrap="square">
            <a:spAutoFit/>
          </a:bodyPr>
          <a:lstStyle/>
          <a:p>
            <a:pPr marL="179388" indent="-179388">
              <a:lnSpc>
                <a:spcPct val="150000"/>
              </a:lnSpc>
              <a:buFont typeface="Symbol"/>
              <a:buChar char="·"/>
            </a:pPr>
            <a:r>
              <a:rPr lang="nb-NO" sz="1000" i="0" dirty="0" smtClean="0">
                <a:solidFill>
                  <a:schemeClr val="tx1">
                    <a:lumMod val="75000"/>
                    <a:lumOff val="25000"/>
                  </a:schemeClr>
                </a:solidFill>
                <a:latin typeface="+mn-lt"/>
              </a:rPr>
              <a:t>Ønsker ikke å kommentere</a:t>
            </a:r>
          </a:p>
          <a:p>
            <a:pPr marL="179388" indent="-179388">
              <a:lnSpc>
                <a:spcPct val="150000"/>
              </a:lnSpc>
              <a:buFont typeface="Symbol"/>
              <a:buChar char="·"/>
            </a:pPr>
            <a:r>
              <a:rPr lang="nb-NO" sz="1000" i="0" dirty="0" smtClean="0">
                <a:solidFill>
                  <a:schemeClr val="tx1">
                    <a:lumMod val="75000"/>
                    <a:lumOff val="25000"/>
                  </a:schemeClr>
                </a:solidFill>
                <a:latin typeface="+mn-lt"/>
              </a:rPr>
              <a:t>Tilbakemeldinger om barnet</a:t>
            </a:r>
          </a:p>
          <a:p>
            <a:pPr marL="179388" indent="-179388">
              <a:lnSpc>
                <a:spcPct val="150000"/>
              </a:lnSpc>
              <a:buFont typeface="Symbol"/>
              <a:buChar char="·"/>
            </a:pPr>
            <a:r>
              <a:rPr lang="nb-NO" sz="1000" i="0" dirty="0" smtClean="0">
                <a:solidFill>
                  <a:schemeClr val="tx1">
                    <a:lumMod val="75000"/>
                    <a:lumOff val="25000"/>
                  </a:schemeClr>
                </a:solidFill>
                <a:latin typeface="+mn-lt"/>
              </a:rPr>
              <a:t>Renhold og i ett tidligere forhold på en ansatt på en av di andre avdelingene.</a:t>
            </a:r>
          </a:p>
          <a:p>
            <a:pPr marL="179388" indent="-179388">
              <a:lnSpc>
                <a:spcPct val="150000"/>
              </a:lnSpc>
              <a:buFont typeface="Symbol"/>
              <a:buChar char="·"/>
            </a:pPr>
            <a:r>
              <a:rPr lang="nb-NO" sz="1000" i="0" dirty="0" smtClean="0">
                <a:solidFill>
                  <a:schemeClr val="tx1">
                    <a:lumMod val="75000"/>
                    <a:lumOff val="25000"/>
                  </a:schemeClr>
                </a:solidFill>
                <a:latin typeface="+mn-lt"/>
              </a:rPr>
              <a:t>Mat ved </a:t>
            </a:r>
            <a:r>
              <a:rPr lang="nb-NO" sz="1000" i="0" dirty="0" err="1" smtClean="0">
                <a:solidFill>
                  <a:schemeClr val="tx1">
                    <a:lumMod val="75000"/>
                    <a:lumOff val="25000"/>
                  </a:schemeClr>
                </a:solidFill>
                <a:latin typeface="+mn-lt"/>
              </a:rPr>
              <a:t>f.eks</a:t>
            </a:r>
            <a:r>
              <a:rPr lang="nb-NO" sz="1000" i="0" dirty="0" smtClean="0">
                <a:solidFill>
                  <a:schemeClr val="tx1">
                    <a:lumMod val="75000"/>
                    <a:lumOff val="25000"/>
                  </a:schemeClr>
                </a:solidFill>
                <a:latin typeface="+mn-lt"/>
              </a:rPr>
              <a:t> FN dag, Soldag, foreldrekaffe </a:t>
            </a:r>
            <a:r>
              <a:rPr lang="nb-NO" sz="1000" i="0" dirty="0" err="1" smtClean="0">
                <a:solidFill>
                  <a:schemeClr val="tx1">
                    <a:lumMod val="75000"/>
                    <a:lumOff val="25000"/>
                  </a:schemeClr>
                </a:solidFill>
                <a:latin typeface="+mn-lt"/>
              </a:rPr>
              <a:t>ect</a:t>
            </a:r>
            <a:r>
              <a:rPr lang="nb-NO" sz="1000" i="0" dirty="0" smtClean="0">
                <a:solidFill>
                  <a:schemeClr val="tx1">
                    <a:lumMod val="75000"/>
                    <a:lumOff val="25000"/>
                  </a:schemeClr>
                </a:solidFill>
                <a:latin typeface="+mn-lt"/>
              </a:rPr>
              <a:t>. Har kun blitt servert/hatt mulighet til å kjøpe usunn mat som </a:t>
            </a:r>
            <a:r>
              <a:rPr lang="nb-NO" sz="1000" i="0" dirty="0" err="1" smtClean="0">
                <a:solidFill>
                  <a:schemeClr val="tx1">
                    <a:lumMod val="75000"/>
                    <a:lumOff val="25000"/>
                  </a:schemeClr>
                </a:solidFill>
                <a:latin typeface="+mn-lt"/>
              </a:rPr>
              <a:t>f.eks</a:t>
            </a:r>
            <a:r>
              <a:rPr lang="nb-NO" sz="1000" i="0" dirty="0" smtClean="0">
                <a:solidFill>
                  <a:schemeClr val="tx1">
                    <a:lumMod val="75000"/>
                    <a:lumOff val="25000"/>
                  </a:schemeClr>
                </a:solidFill>
                <a:latin typeface="+mn-lt"/>
              </a:rPr>
              <a:t> kaker. Det syns vi er VELDIG trist og uansvarlig når vi vet hvilken fedmeproblematikk det er blant barn og det at alle festligheter skal forbindes med usunn mat hva signaliserer vi da til barn?! Matvaner dannes tidlig og tenk for en forebygging/interesse vi kunne skapt hos barna våre med å tilby </a:t>
            </a:r>
            <a:r>
              <a:rPr lang="nb-NO" sz="1000" i="0" dirty="0" err="1" smtClean="0">
                <a:solidFill>
                  <a:schemeClr val="tx1">
                    <a:lumMod val="75000"/>
                    <a:lumOff val="25000"/>
                  </a:schemeClr>
                </a:solidFill>
                <a:latin typeface="+mn-lt"/>
              </a:rPr>
              <a:t>f.eks</a:t>
            </a:r>
            <a:r>
              <a:rPr lang="nb-NO" sz="1000" i="0" dirty="0" smtClean="0">
                <a:solidFill>
                  <a:schemeClr val="tx1">
                    <a:lumMod val="75000"/>
                    <a:lumOff val="25000"/>
                  </a:schemeClr>
                </a:solidFill>
                <a:latin typeface="+mn-lt"/>
              </a:rPr>
              <a:t> internasjonal mat eller sunnere alternativer(det finnes jo mye sunn mat som er raskt å tilberede) enn kaker. Når dette er blitt tatt opp med personalet så opplever vi det slik at personalet ikke er interessert pga det vil føre til ""</a:t>
            </a:r>
            <a:r>
              <a:rPr lang="nb-NO" sz="1000" i="0" dirty="0" err="1" smtClean="0">
                <a:solidFill>
                  <a:schemeClr val="tx1">
                    <a:lumMod val="75000"/>
                    <a:lumOff val="25000"/>
                  </a:schemeClr>
                </a:solidFill>
                <a:latin typeface="+mn-lt"/>
              </a:rPr>
              <a:t>mer-arbeid</a:t>
            </a:r>
            <a:r>
              <a:rPr lang="nb-NO" sz="1000" i="0" dirty="0" smtClean="0">
                <a:solidFill>
                  <a:schemeClr val="tx1">
                    <a:lumMod val="75000"/>
                    <a:lumOff val="25000"/>
                  </a:schemeClr>
                </a:solidFill>
                <a:latin typeface="+mn-lt"/>
              </a:rPr>
              <a:t>"" for </a:t>
            </a:r>
            <a:r>
              <a:rPr lang="nb-NO" sz="1000" i="0" dirty="0" err="1" smtClean="0">
                <a:solidFill>
                  <a:schemeClr val="tx1">
                    <a:lumMod val="75000"/>
                    <a:lumOff val="25000"/>
                  </a:schemeClr>
                </a:solidFill>
                <a:latin typeface="+mn-lt"/>
              </a:rPr>
              <a:t>de.Hva</a:t>
            </a:r>
            <a:r>
              <a:rPr lang="nb-NO" sz="1000" i="0" dirty="0" smtClean="0">
                <a:solidFill>
                  <a:schemeClr val="tx1">
                    <a:lumMod val="75000"/>
                    <a:lumOff val="25000"/>
                  </a:schemeClr>
                </a:solidFill>
                <a:latin typeface="+mn-lt"/>
              </a:rPr>
              <a:t> med å </a:t>
            </a:r>
            <a:r>
              <a:rPr lang="nb-NO" sz="1000" i="0" dirty="0" err="1" smtClean="0">
                <a:solidFill>
                  <a:schemeClr val="tx1">
                    <a:lumMod val="75000"/>
                    <a:lumOff val="25000"/>
                  </a:schemeClr>
                </a:solidFill>
                <a:latin typeface="+mn-lt"/>
              </a:rPr>
              <a:t>f.eks</a:t>
            </a:r>
            <a:r>
              <a:rPr lang="nb-NO" sz="1000" i="0" dirty="0" smtClean="0">
                <a:solidFill>
                  <a:schemeClr val="tx1">
                    <a:lumMod val="75000"/>
                    <a:lumOff val="25000"/>
                  </a:schemeClr>
                </a:solidFill>
                <a:latin typeface="+mn-lt"/>
              </a:rPr>
              <a:t> inkludere barna i matlagingen i større grad, bruke det som dugnadsinntekt for </a:t>
            </a:r>
            <a:r>
              <a:rPr lang="nb-NO" sz="1000" i="0" dirty="0" err="1" smtClean="0">
                <a:solidFill>
                  <a:schemeClr val="tx1">
                    <a:lumMod val="75000"/>
                    <a:lumOff val="25000"/>
                  </a:schemeClr>
                </a:solidFill>
                <a:latin typeface="+mn-lt"/>
              </a:rPr>
              <a:t>blåtur</a:t>
            </a:r>
            <a:r>
              <a:rPr lang="nb-NO" sz="1000" i="0" dirty="0" smtClean="0">
                <a:solidFill>
                  <a:schemeClr val="tx1">
                    <a:lumMod val="75000"/>
                    <a:lumOff val="25000"/>
                  </a:schemeClr>
                </a:solidFill>
                <a:latin typeface="+mn-lt"/>
              </a:rPr>
              <a:t>, </a:t>
            </a:r>
            <a:r>
              <a:rPr lang="nb-NO" sz="1000" i="0" dirty="0" err="1" smtClean="0">
                <a:solidFill>
                  <a:schemeClr val="tx1">
                    <a:lumMod val="75000"/>
                    <a:lumOff val="25000"/>
                  </a:schemeClr>
                </a:solidFill>
                <a:latin typeface="+mn-lt"/>
              </a:rPr>
              <a:t>evnt</a:t>
            </a:r>
            <a:r>
              <a:rPr lang="nb-NO" sz="1000" i="0" dirty="0" smtClean="0">
                <a:solidFill>
                  <a:schemeClr val="tx1">
                    <a:lumMod val="75000"/>
                    <a:lumOff val="25000"/>
                  </a:schemeClr>
                </a:solidFill>
                <a:latin typeface="+mn-lt"/>
              </a:rPr>
              <a:t> foreldredugnad? Det er mye som kan læres gjennom matlaging for både barn og voksne! Og vi har snakket med flere foreldre som er enige om at det er uheldig slik det fungerer i dag med at det kun blir servert kaker rett før middagstider. Og en annen sak er praktiseringen av ""de utrolige årene"" - det skulle vi ønsket ble fulgt opp mer. Har opplevd å overhøre at en barnehageansatt ved flere anledninger har ropt/hevet stemmen sin ganske kraftig til barna og det er ikke en tilnærmingsmåte som er ok.</a:t>
            </a:r>
          </a:p>
          <a:p>
            <a:pPr marL="179388" indent="-179388">
              <a:lnSpc>
                <a:spcPct val="150000"/>
              </a:lnSpc>
              <a:buFont typeface="Symbol"/>
              <a:buChar char="·"/>
            </a:pPr>
            <a:r>
              <a:rPr lang="nb-NO" sz="1000" i="0" dirty="0" smtClean="0">
                <a:solidFill>
                  <a:schemeClr val="tx1">
                    <a:lumMod val="75000"/>
                    <a:lumOff val="25000"/>
                  </a:schemeClr>
                </a:solidFill>
                <a:latin typeface="+mn-lt"/>
              </a:rPr>
              <a:t>Imøtekommenhet ved bringing og henting.</a:t>
            </a:r>
          </a:p>
          <a:p>
            <a:pPr marL="179388" indent="-179388">
              <a:lnSpc>
                <a:spcPct val="150000"/>
              </a:lnSpc>
              <a:buFont typeface="Symbol"/>
              <a:buChar char="·"/>
            </a:pPr>
            <a:r>
              <a:rPr lang="nb-NO" sz="1000" i="0" dirty="0" smtClean="0">
                <a:solidFill>
                  <a:schemeClr val="tx1">
                    <a:lumMod val="75000"/>
                    <a:lumOff val="25000"/>
                  </a:schemeClr>
                </a:solidFill>
                <a:latin typeface="+mn-lt"/>
              </a:rPr>
              <a:t>Dører</a:t>
            </a:r>
          </a:p>
          <a:p>
            <a:pPr marL="179388" indent="-179388">
              <a:lnSpc>
                <a:spcPct val="150000"/>
              </a:lnSpc>
              <a:buFont typeface="Symbol"/>
              <a:buChar char="·"/>
            </a:pPr>
            <a:r>
              <a:rPr lang="nb-NO" sz="1000" i="0" dirty="0" smtClean="0">
                <a:solidFill>
                  <a:schemeClr val="tx1">
                    <a:lumMod val="75000"/>
                    <a:lumOff val="25000"/>
                  </a:schemeClr>
                </a:solidFill>
                <a:latin typeface="+mn-lt"/>
              </a:rPr>
              <a:t>Dagligdagse ting</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a:xfrm>
            <a:off x="574675" y="304800"/>
            <a:ext cx="8001000" cy="1324000"/>
          </a:xfrm>
        </p:spPr>
        <p:txBody>
          <a:bodyPr>
            <a:normAutofit/>
          </a:bodyPr>
          <a:lstStyle/>
          <a:p>
            <a:r>
              <a:rPr lang="nb-NO" sz="2800" dirty="0" smtClean="0"/>
              <a:t>Forbedring</a:t>
            </a:r>
            <a:r>
              <a:rPr lang="en-US" sz="2800" dirty="0" smtClean="0"/>
              <a:t> av </a:t>
            </a:r>
            <a:r>
              <a:rPr lang="nb-NO" sz="2800" dirty="0" smtClean="0"/>
              <a:t>klagehåndteringen</a:t>
            </a:r>
            <a:r>
              <a:rPr lang="en-US" sz="2800" dirty="0" smtClean="0"/>
              <a:t/>
            </a:r>
            <a:br>
              <a:rPr lang="en-US" sz="2800" dirty="0" smtClean="0"/>
            </a:br>
            <a:r>
              <a:rPr lang="en-US" sz="1100" i="1" dirty="0" smtClean="0"/>
              <a:t>- </a:t>
            </a:r>
            <a:r>
              <a:rPr lang="nb-NO" sz="1050" b="1" i="1" dirty="0" smtClean="0"/>
              <a:t>Hva kan barnehagen gjør for at du skal bli mer fornøyd med klagehåndteringen? </a:t>
            </a:r>
            <a:endParaRPr lang="en-US" sz="1050" b="1" i="1" dirty="0"/>
          </a:p>
        </p:txBody>
      </p:sp>
      <p:sp>
        <p:nvSpPr>
          <p:cNvPr id="6" name="TekstSylinder 5"/>
          <p:cNvSpPr txBox="1"/>
          <p:nvPr/>
        </p:nvSpPr>
        <p:spPr>
          <a:xfrm>
            <a:off x="611560" y="5859270"/>
            <a:ext cx="8064896" cy="577081"/>
          </a:xfrm>
          <a:prstGeom prst="rect">
            <a:avLst/>
          </a:prstGeom>
          <a:noFill/>
          <a:ln>
            <a:noFill/>
          </a:ln>
        </p:spPr>
        <p:style>
          <a:lnRef idx="2">
            <a:schemeClr val="accent2"/>
          </a:lnRef>
          <a:fillRef idx="1">
            <a:schemeClr val="lt1"/>
          </a:fillRef>
          <a:effectRef idx="0">
            <a:schemeClr val="accent2"/>
          </a:effectRef>
          <a:fontRef idx="minor">
            <a:schemeClr val="dk1"/>
          </a:fontRef>
        </p:style>
        <p:txBody>
          <a:bodyPr wrap="square" rtlCol="0" anchor="ctr">
            <a:spAutoFit/>
          </a:bodyPr>
          <a:lstStyle/>
          <a:p>
            <a:pPr algn="ctr"/>
            <a:r>
              <a:rPr lang="nb-NO" sz="1050" b="1" i="0" dirty="0" smtClean="0">
                <a:solidFill>
                  <a:schemeClr val="tx1">
                    <a:lumMod val="75000"/>
                    <a:lumOff val="25000"/>
                  </a:schemeClr>
                </a:solidFill>
              </a:rPr>
              <a:t>Forklaring</a:t>
            </a:r>
            <a:r>
              <a:rPr lang="nb-NO" sz="1050" i="0" dirty="0" smtClean="0">
                <a:solidFill>
                  <a:schemeClr val="tx1">
                    <a:lumMod val="75000"/>
                    <a:lumOff val="25000"/>
                  </a:schemeClr>
                </a:solidFill>
              </a:rPr>
              <a:t>: Teksten ovenfor er uredigert og hentet rett ut fra datainnsamlingen. Teksten er fremkommet ved at respondentene(foreldrene) som har vurdert klagehåndteringen i barnehagen til en skår på 6 eller dårligere, skal utdype hva de mener barnehagen burde gjort for at respondenten skulle gitt en klagehåndteringsskår på 7 eller bedre.</a:t>
            </a:r>
            <a:endParaRPr lang="nb-NO" sz="1400" i="0" dirty="0"/>
          </a:p>
        </p:txBody>
      </p:sp>
      <p:sp>
        <p:nvSpPr>
          <p:cNvPr id="8" name="Footer Placeholder 4"/>
          <p:cNvSpPr txBox="1">
            <a:spLocks/>
          </p:cNvSpPr>
          <p:nvPr/>
        </p:nvSpPr>
        <p:spPr>
          <a:xfrm>
            <a:off x="7092280" y="6284168"/>
            <a:ext cx="1785392" cy="457200"/>
          </a:xfrm>
          <a:prstGeom prst="rect">
            <a:avLst/>
          </a:prstGeom>
          <a:ln/>
        </p:spPr>
        <p:txBody>
          <a:bodyPr anchor="ctr" anchorCtr="0"/>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1050" b="0" i="1" u="none" strike="noStrike" kern="1200" cap="none" spc="0" normalizeH="0" baseline="0" noProof="0" dirty="0" smtClean="0">
                <a:ln>
                  <a:noFill/>
                </a:ln>
                <a:solidFill>
                  <a:schemeClr val="tx2"/>
                </a:solidFill>
                <a:effectLst/>
                <a:uLnTx/>
                <a:uFillTx/>
                <a:latin typeface="Verdana" pitchFamily="34" charset="0"/>
                <a:ea typeface="+mn-ea"/>
                <a:cs typeface="Arial" charset="0"/>
              </a:rPr>
              <a:t>www.epsi-norway.org</a:t>
            </a:r>
          </a:p>
        </p:txBody>
      </p:sp>
      <p:pic>
        <p:nvPicPr>
          <p:cNvPr id="9" name="Bilde 8" descr="epsi_new_large.gif"/>
          <p:cNvPicPr>
            <a:picLocks noChangeAspect="1"/>
          </p:cNvPicPr>
          <p:nvPr/>
        </p:nvPicPr>
        <p:blipFill>
          <a:blip r:embed="rId2" cstate="print"/>
          <a:stretch>
            <a:fillRect/>
          </a:stretch>
        </p:blipFill>
        <p:spPr>
          <a:xfrm>
            <a:off x="8028384" y="188640"/>
            <a:ext cx="827584" cy="659300"/>
          </a:xfrm>
          <a:prstGeom prst="rect">
            <a:avLst/>
          </a:prstGeom>
        </p:spPr>
      </p:pic>
      <p:sp>
        <p:nvSpPr>
          <p:cNvPr id="7" name="Plassholder for lysbildenummer 5"/>
          <p:cNvSpPr>
            <a:spLocks noGrp="1"/>
          </p:cNvSpPr>
          <p:nvPr>
            <p:ph type="sldNum" sz="quarter" idx="12"/>
          </p:nvPr>
        </p:nvSpPr>
        <p:spPr>
          <a:xfrm>
            <a:off x="146304" y="6210300"/>
            <a:ext cx="457200" cy="457200"/>
          </a:xfrm>
          <a:solidFill>
            <a:schemeClr val="accent2"/>
          </a:solidFill>
        </p:spPr>
        <p:txBody>
          <a:bodyPr/>
          <a:lstStyle/>
          <a:p>
            <a:fld id="{11AD3AFA-7D8E-46AB-9040-5C711B1DDB61}" type="slidenum">
              <a:rPr lang="en-US" smtClean="0"/>
              <a:pPr/>
              <a:t>18</a:t>
            </a:fld>
            <a:endParaRPr lang="en-US" dirty="0"/>
          </a:p>
        </p:txBody>
      </p:sp>
      <p:sp>
        <p:nvSpPr>
          <p:cNvPr id="15" name="Rektangel 14"/>
          <p:cNvSpPr/>
          <p:nvPr/>
        </p:nvSpPr>
        <p:spPr>
          <a:xfrm>
            <a:off x="161510" y="1889245"/>
            <a:ext cx="8641080" cy="525465"/>
          </a:xfrm>
          <a:prstGeom prst="rect">
            <a:avLst/>
          </a:prstGeom>
        </p:spPr>
        <p:txBody>
          <a:bodyPr wrap="square">
            <a:spAutoFit/>
          </a:bodyPr>
          <a:lstStyle/>
          <a:p>
            <a:pPr marL="179388" indent="-179388">
              <a:lnSpc>
                <a:spcPct val="150000"/>
              </a:lnSpc>
              <a:buFont typeface="Symbol"/>
              <a:buChar char="·"/>
            </a:pPr>
            <a:r>
              <a:rPr lang="nb-NO" sz="1000" i="0" dirty="0" smtClean="0">
                <a:solidFill>
                  <a:schemeClr val="tx1">
                    <a:lumMod val="75000"/>
                    <a:lumOff val="25000"/>
                  </a:schemeClr>
                </a:solidFill>
                <a:latin typeface="+mn-lt"/>
              </a:rPr>
              <a:t>Tatt det til etterretning. Dette med mattilbudet i sosiale sammenhenger har blitt dårligere og dårligere år etter år!</a:t>
            </a:r>
          </a:p>
          <a:p>
            <a:pPr marL="179388" indent="-179388">
              <a:lnSpc>
                <a:spcPct val="150000"/>
              </a:lnSpc>
              <a:buFont typeface="Symbol"/>
              <a:buChar char="·"/>
            </a:pPr>
            <a:r>
              <a:rPr lang="nb-NO" sz="1000" i="0" dirty="0" smtClean="0">
                <a:solidFill>
                  <a:schemeClr val="tx1">
                    <a:lumMod val="75000"/>
                    <a:lumOff val="25000"/>
                  </a:schemeClr>
                </a:solidFill>
                <a:latin typeface="+mn-lt"/>
              </a:rPr>
              <a:t>Fått tilbakemelding på hvordan de håndterte den, samt sett en bedring over tid.</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a:xfrm>
            <a:off x="574675" y="233645"/>
            <a:ext cx="8001000" cy="1216025"/>
          </a:xfrm>
        </p:spPr>
        <p:txBody>
          <a:bodyPr>
            <a:normAutofit/>
          </a:bodyPr>
          <a:lstStyle/>
          <a:p>
            <a:r>
              <a:rPr lang="en-US" sz="2800" dirty="0" smtClean="0"/>
              <a:t>Andre kommentarer</a:t>
            </a:r>
            <a:br>
              <a:rPr lang="en-US" sz="2800" dirty="0" smtClean="0"/>
            </a:br>
            <a:r>
              <a:rPr lang="nb-NO" sz="1100" b="1" i="1" dirty="0" smtClean="0"/>
              <a:t>- Finnes det noe annet som påvirker hvor fornøyd du er med ’din barnehage’?  I så fall hva?</a:t>
            </a:r>
            <a:endParaRPr lang="en-US" sz="1100" b="1" i="1" dirty="0"/>
          </a:p>
        </p:txBody>
      </p:sp>
      <p:sp>
        <p:nvSpPr>
          <p:cNvPr id="6" name="Plassholder for lysbildenummer 5"/>
          <p:cNvSpPr>
            <a:spLocks noGrp="1"/>
          </p:cNvSpPr>
          <p:nvPr>
            <p:ph type="sldNum" sz="quarter" idx="12"/>
          </p:nvPr>
        </p:nvSpPr>
        <p:spPr>
          <a:solidFill>
            <a:schemeClr val="accent2"/>
          </a:solidFill>
        </p:spPr>
        <p:txBody>
          <a:bodyPr/>
          <a:lstStyle/>
          <a:p>
            <a:pPr>
              <a:defRPr/>
            </a:pPr>
            <a:fld id="{D9F9F38E-F9C6-47F7-86BA-3FD401F37612}" type="slidenum">
              <a:rPr lang="en-US" smtClean="0"/>
              <a:pPr>
                <a:defRPr/>
              </a:pPr>
              <a:t>19</a:t>
            </a:fld>
            <a:endParaRPr lang="en-US" dirty="0"/>
          </a:p>
        </p:txBody>
      </p:sp>
      <p:sp>
        <p:nvSpPr>
          <p:cNvPr id="8" name="TekstSylinder 7"/>
          <p:cNvSpPr txBox="1"/>
          <p:nvPr/>
        </p:nvSpPr>
        <p:spPr>
          <a:xfrm>
            <a:off x="611505" y="5987787"/>
            <a:ext cx="8064896" cy="784830"/>
          </a:xfrm>
          <a:prstGeom prst="rect">
            <a:avLst/>
          </a:prstGeom>
          <a:noFill/>
          <a:ln>
            <a:noFill/>
          </a:ln>
        </p:spPr>
        <p:style>
          <a:lnRef idx="2">
            <a:schemeClr val="accent2"/>
          </a:lnRef>
          <a:fillRef idx="1">
            <a:schemeClr val="lt1"/>
          </a:fillRef>
          <a:effectRef idx="0">
            <a:schemeClr val="accent2"/>
          </a:effectRef>
          <a:fontRef idx="minor">
            <a:schemeClr val="dk1"/>
          </a:fontRef>
        </p:style>
        <p:txBody>
          <a:bodyPr wrap="square" rtlCol="0" anchor="ctr">
            <a:spAutoFit/>
          </a:bodyPr>
          <a:lstStyle/>
          <a:p>
            <a:pPr algn="ctr"/>
            <a:r>
              <a:rPr lang="nb-NO" sz="1050" b="1" i="0" dirty="0" smtClean="0">
                <a:solidFill>
                  <a:schemeClr val="tx1">
                    <a:lumMod val="75000"/>
                    <a:lumOff val="25000"/>
                  </a:schemeClr>
                </a:solidFill>
              </a:rPr>
              <a:t>Forklaring</a:t>
            </a:r>
            <a:r>
              <a:rPr lang="nb-NO" sz="1050" i="0" dirty="0" smtClean="0">
                <a:solidFill>
                  <a:schemeClr val="tx1">
                    <a:lumMod val="75000"/>
                    <a:lumOff val="25000"/>
                  </a:schemeClr>
                </a:solidFill>
              </a:rPr>
              <a:t>: Teksten ovenfor er uredigert og hentet rett ut fra datainnsamlingen. Teksten er fremkommet ved at respondentene(foreldrene) har svart i fritekst på om det er andre ting som påvirker deres tilfredshet med barnehagen.</a:t>
            </a:r>
          </a:p>
          <a:p>
            <a:endParaRPr lang="nb-NO" sz="1200" i="0" dirty="0" smtClean="0"/>
          </a:p>
          <a:p>
            <a:endParaRPr lang="nb-NO" sz="1200" i="0" dirty="0"/>
          </a:p>
        </p:txBody>
      </p:sp>
      <p:sp>
        <p:nvSpPr>
          <p:cNvPr id="10" name="Footer Placeholder 4"/>
          <p:cNvSpPr txBox="1">
            <a:spLocks/>
          </p:cNvSpPr>
          <p:nvPr/>
        </p:nvSpPr>
        <p:spPr>
          <a:xfrm>
            <a:off x="7092280" y="6284168"/>
            <a:ext cx="1785392" cy="457200"/>
          </a:xfrm>
          <a:prstGeom prst="rect">
            <a:avLst/>
          </a:prstGeom>
          <a:ln/>
        </p:spPr>
        <p:txBody>
          <a:bodyPr anchor="ctr" anchorCtr="0"/>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1050" b="0" i="1" u="none" strike="noStrike" kern="1200" cap="none" spc="0" normalizeH="0" baseline="0" noProof="0" dirty="0" smtClean="0">
                <a:ln>
                  <a:noFill/>
                </a:ln>
                <a:solidFill>
                  <a:schemeClr val="tx2"/>
                </a:solidFill>
                <a:effectLst/>
                <a:uLnTx/>
                <a:uFillTx/>
                <a:latin typeface="Verdana" pitchFamily="34" charset="0"/>
                <a:ea typeface="+mn-ea"/>
                <a:cs typeface="Arial" charset="0"/>
              </a:rPr>
              <a:t>www.epsi-norway.org</a:t>
            </a:r>
          </a:p>
        </p:txBody>
      </p:sp>
      <p:pic>
        <p:nvPicPr>
          <p:cNvPr id="11" name="Bilde 10" descr="epsi_new_large.gif"/>
          <p:cNvPicPr>
            <a:picLocks noChangeAspect="1"/>
          </p:cNvPicPr>
          <p:nvPr/>
        </p:nvPicPr>
        <p:blipFill>
          <a:blip r:embed="rId2" cstate="print"/>
          <a:stretch>
            <a:fillRect/>
          </a:stretch>
        </p:blipFill>
        <p:spPr>
          <a:xfrm>
            <a:off x="8028384" y="188640"/>
            <a:ext cx="827584" cy="659300"/>
          </a:xfrm>
          <a:prstGeom prst="rect">
            <a:avLst/>
          </a:prstGeom>
        </p:spPr>
      </p:pic>
      <p:sp>
        <p:nvSpPr>
          <p:cNvPr id="9225" name="Rectangle 9"/>
          <p:cNvSpPr>
            <a:spLocks noChangeArrowheads="1"/>
          </p:cNvSpPr>
          <p:nvPr/>
        </p:nvSpPr>
        <p:spPr bwMode="auto">
          <a:xfrm>
            <a:off x="161510" y="1460466"/>
            <a:ext cx="8820472" cy="421878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179388" indent="-179388">
              <a:lnSpc>
                <a:spcPct val="150000"/>
              </a:lnSpc>
              <a:buFont typeface="Symbol"/>
              <a:buChar char="·"/>
            </a:pPr>
            <a:r>
              <a:rPr lang="nb-NO" sz="1000" i="0" dirty="0" smtClean="0">
                <a:solidFill>
                  <a:schemeClr val="tx1">
                    <a:lumMod val="75000"/>
                    <a:lumOff val="25000"/>
                  </a:schemeClr>
                </a:solidFill>
                <a:latin typeface="+mn-lt"/>
              </a:rPr>
              <a:t>Vi er svært fornøyde med barnehagen. Den er </a:t>
            </a:r>
            <a:r>
              <a:rPr lang="nb-NO" sz="1000" i="0" dirty="0" err="1" smtClean="0">
                <a:solidFill>
                  <a:schemeClr val="tx1">
                    <a:lumMod val="75000"/>
                    <a:lumOff val="25000"/>
                  </a:schemeClr>
                </a:solidFill>
                <a:latin typeface="+mn-lt"/>
              </a:rPr>
              <a:t>pr.dags</a:t>
            </a:r>
            <a:r>
              <a:rPr lang="nb-NO" sz="1000" i="0" dirty="0" smtClean="0">
                <a:solidFill>
                  <a:schemeClr val="tx1">
                    <a:lumMod val="75000"/>
                    <a:lumOff val="25000"/>
                  </a:schemeClr>
                </a:solidFill>
                <a:latin typeface="+mn-lt"/>
              </a:rPr>
              <a:t> dato en ganske gammel barnehage men godt vedlikeholdt. Om det er noe jeg savner så er det en stor </a:t>
            </a:r>
            <a:r>
              <a:rPr lang="nb-NO" sz="1000" i="0" dirty="0" err="1" smtClean="0">
                <a:solidFill>
                  <a:schemeClr val="tx1">
                    <a:lumMod val="75000"/>
                    <a:lumOff val="25000"/>
                  </a:schemeClr>
                </a:solidFill>
                <a:latin typeface="+mn-lt"/>
              </a:rPr>
              <a:t>flerbrukssal</a:t>
            </a:r>
            <a:r>
              <a:rPr lang="nb-NO" sz="1000" i="0" dirty="0" smtClean="0">
                <a:solidFill>
                  <a:schemeClr val="tx1">
                    <a:lumMod val="75000"/>
                    <a:lumOff val="25000"/>
                  </a:schemeClr>
                </a:solidFill>
                <a:latin typeface="+mn-lt"/>
              </a:rPr>
              <a:t> i tilknytning til barnehagen hvor de kan ha samlinger for hele barnehagen, de kan ha gym, lek forestilling ol. den kan og leies ut til for eks </a:t>
            </a:r>
            <a:r>
              <a:rPr lang="nb-NO" sz="1000" i="0" dirty="0" err="1" smtClean="0">
                <a:solidFill>
                  <a:schemeClr val="tx1">
                    <a:lumMod val="75000"/>
                    <a:lumOff val="25000"/>
                  </a:schemeClr>
                </a:solidFill>
                <a:latin typeface="+mn-lt"/>
              </a:rPr>
              <a:t>musikkkorps</a:t>
            </a:r>
            <a:r>
              <a:rPr lang="nb-NO" sz="1000" i="0" dirty="0" smtClean="0">
                <a:solidFill>
                  <a:schemeClr val="tx1">
                    <a:lumMod val="75000"/>
                    <a:lumOff val="25000"/>
                  </a:schemeClr>
                </a:solidFill>
                <a:latin typeface="+mn-lt"/>
              </a:rPr>
              <a:t>, barnelek på </a:t>
            </a:r>
            <a:r>
              <a:rPr lang="nb-NO" sz="1000" i="0" dirty="0" err="1" smtClean="0">
                <a:solidFill>
                  <a:schemeClr val="tx1">
                    <a:lumMod val="75000"/>
                    <a:lumOff val="25000"/>
                  </a:schemeClr>
                </a:solidFill>
                <a:latin typeface="+mn-lt"/>
              </a:rPr>
              <a:t>ettermidagstid</a:t>
            </a:r>
            <a:r>
              <a:rPr lang="nb-NO" sz="1000" i="0" dirty="0" smtClean="0">
                <a:solidFill>
                  <a:schemeClr val="tx1">
                    <a:lumMod val="75000"/>
                    <a:lumOff val="25000"/>
                  </a:schemeClr>
                </a:solidFill>
                <a:latin typeface="+mn-lt"/>
              </a:rPr>
              <a:t> ol.</a:t>
            </a:r>
          </a:p>
          <a:p>
            <a:pPr marL="179388" indent="-179388">
              <a:lnSpc>
                <a:spcPct val="150000"/>
              </a:lnSpc>
              <a:buFont typeface="Symbol"/>
              <a:buChar char="·"/>
            </a:pPr>
            <a:r>
              <a:rPr lang="nb-NO" sz="1000" i="0" dirty="0" smtClean="0">
                <a:solidFill>
                  <a:schemeClr val="tx1">
                    <a:lumMod val="75000"/>
                    <a:lumOff val="25000"/>
                  </a:schemeClr>
                </a:solidFill>
                <a:latin typeface="+mn-lt"/>
              </a:rPr>
              <a:t>Synes de ansatte virker veldig ivrige på å få ""feiet"" barna ut av lokalet når klokken har passert 16.15. Skjønner jo at de vil komme seg hjem fra jobb tidligst mulig, men det gir en ubehagelig magefølelse når den ansatte stresser med å få oss ut av døra og ikke tar seg litt tid til å fortelle noen ord om hvordan dagen har vært for barnet.</a:t>
            </a:r>
          </a:p>
          <a:p>
            <a:pPr marL="179388" indent="-179388">
              <a:lnSpc>
                <a:spcPct val="150000"/>
              </a:lnSpc>
              <a:buFont typeface="Symbol"/>
              <a:buChar char="·"/>
            </a:pPr>
            <a:r>
              <a:rPr lang="nb-NO" sz="1000" i="0" dirty="0" smtClean="0">
                <a:solidFill>
                  <a:schemeClr val="tx1">
                    <a:lumMod val="75000"/>
                    <a:lumOff val="25000"/>
                  </a:schemeClr>
                </a:solidFill>
                <a:latin typeface="+mn-lt"/>
              </a:rPr>
              <a:t>Skulle ønsket at åpningstiden ble utvidet til 16.45.</a:t>
            </a:r>
          </a:p>
          <a:p>
            <a:pPr marL="179388" indent="-179388">
              <a:lnSpc>
                <a:spcPct val="150000"/>
              </a:lnSpc>
              <a:buFont typeface="Symbol"/>
              <a:buChar char="·"/>
            </a:pPr>
            <a:r>
              <a:rPr lang="nb-NO" sz="1000" i="0" dirty="0" smtClean="0">
                <a:solidFill>
                  <a:schemeClr val="tx1">
                    <a:lumMod val="75000"/>
                    <a:lumOff val="25000"/>
                  </a:schemeClr>
                </a:solidFill>
                <a:latin typeface="+mn-lt"/>
              </a:rPr>
              <a:t>Nei</a:t>
            </a:r>
          </a:p>
          <a:p>
            <a:pPr marL="179388" indent="-179388">
              <a:lnSpc>
                <a:spcPct val="150000"/>
              </a:lnSpc>
              <a:buFont typeface="Symbol"/>
              <a:buChar char="·"/>
            </a:pPr>
            <a:r>
              <a:rPr lang="nb-NO" sz="1000" i="0" dirty="0" smtClean="0">
                <a:solidFill>
                  <a:schemeClr val="tx1">
                    <a:lumMod val="75000"/>
                    <a:lumOff val="25000"/>
                  </a:schemeClr>
                </a:solidFill>
                <a:latin typeface="+mn-lt"/>
              </a:rPr>
              <a:t>Nei</a:t>
            </a:r>
          </a:p>
          <a:p>
            <a:pPr marL="179388" indent="-179388">
              <a:lnSpc>
                <a:spcPct val="150000"/>
              </a:lnSpc>
              <a:buFont typeface="Symbol"/>
              <a:buChar char="·"/>
            </a:pPr>
            <a:r>
              <a:rPr lang="nb-NO" sz="1000" i="0" dirty="0" smtClean="0">
                <a:solidFill>
                  <a:schemeClr val="tx1">
                    <a:lumMod val="75000"/>
                    <a:lumOff val="25000"/>
                  </a:schemeClr>
                </a:solidFill>
                <a:latin typeface="+mn-lt"/>
              </a:rPr>
              <a:t>Mottakelsen ved levering om morgenen har vi opplevd dårlig noen ganger ved at ansatte har sittet å lest avisen eller ikke vært så imøtekommende.</a:t>
            </a:r>
          </a:p>
          <a:p>
            <a:pPr marL="179388" indent="-179388">
              <a:lnSpc>
                <a:spcPct val="150000"/>
              </a:lnSpc>
              <a:buFont typeface="Symbol"/>
              <a:buChar char="·"/>
            </a:pPr>
            <a:r>
              <a:rPr lang="nb-NO" sz="1000" i="0" dirty="0" smtClean="0">
                <a:solidFill>
                  <a:schemeClr val="tx1">
                    <a:lumMod val="75000"/>
                    <a:lumOff val="25000"/>
                  </a:schemeClr>
                </a:solidFill>
                <a:latin typeface="+mn-lt"/>
              </a:rPr>
              <a:t>Merker tydelig når en </a:t>
            </a:r>
            <a:r>
              <a:rPr lang="nb-NO" sz="1000" i="0" dirty="0" err="1" smtClean="0">
                <a:solidFill>
                  <a:schemeClr val="tx1">
                    <a:lumMod val="75000"/>
                    <a:lumOff val="25000"/>
                  </a:schemeClr>
                </a:solidFill>
                <a:latin typeface="+mn-lt"/>
              </a:rPr>
              <a:t>en</a:t>
            </a:r>
            <a:r>
              <a:rPr lang="nb-NO" sz="1000" i="0" dirty="0" smtClean="0">
                <a:solidFill>
                  <a:schemeClr val="tx1">
                    <a:lumMod val="75000"/>
                    <a:lumOff val="25000"/>
                  </a:schemeClr>
                </a:solidFill>
                <a:latin typeface="+mn-lt"/>
              </a:rPr>
              <a:t> Bestemor jobber på avdelingen og har sitt barnebarn der, hun får alt av fordeler. synes ikke de skulle fått lov å ha barnebarn på samme avdeling.</a:t>
            </a:r>
          </a:p>
          <a:p>
            <a:pPr marL="179388" indent="-179388">
              <a:lnSpc>
                <a:spcPct val="150000"/>
              </a:lnSpc>
              <a:buFont typeface="Symbol"/>
              <a:buChar char="·"/>
            </a:pPr>
            <a:r>
              <a:rPr lang="nb-NO" sz="1000" i="0" dirty="0" smtClean="0">
                <a:solidFill>
                  <a:schemeClr val="tx1">
                    <a:lumMod val="75000"/>
                    <a:lumOff val="25000"/>
                  </a:schemeClr>
                </a:solidFill>
                <a:latin typeface="+mn-lt"/>
              </a:rPr>
              <a:t>Hadde ønsket varmt måltid hver dag</a:t>
            </a:r>
          </a:p>
          <a:p>
            <a:pPr marL="179388" indent="-179388">
              <a:lnSpc>
                <a:spcPct val="150000"/>
              </a:lnSpc>
              <a:buFont typeface="Symbol"/>
              <a:buChar char="·"/>
            </a:pPr>
            <a:r>
              <a:rPr lang="nb-NO" sz="1000" i="0" dirty="0" smtClean="0">
                <a:solidFill>
                  <a:schemeClr val="tx1">
                    <a:lumMod val="75000"/>
                    <a:lumOff val="25000"/>
                  </a:schemeClr>
                </a:solidFill>
                <a:latin typeface="+mn-lt"/>
              </a:rPr>
              <a:t>Det virker som de ansatte stresser veldig med å få siste barnet ut og få låst ytterdøra før klokken blir halv fem. Skjønner jo at de vil hjem fra jobb, men måten de ""feier"" oss ut døra mot slutten av åpningstiden gir meg en uggen magefølelse. Andre arbeidsplasser som f. eks. butikker, har ikke en sånn kultur. I tillegg savner jeg mannlige assistenter/pedagoger, det trekker faktisk mitt helhetsinntrykk veldig ned.</a:t>
            </a:r>
          </a:p>
          <a:p>
            <a:pPr marL="179388" indent="-179388">
              <a:lnSpc>
                <a:spcPct val="150000"/>
              </a:lnSpc>
              <a:buFont typeface="Symbol"/>
              <a:buChar char="·"/>
            </a:pPr>
            <a:r>
              <a:rPr lang="nb-NO" sz="1000" i="0" dirty="0" smtClean="0">
                <a:solidFill>
                  <a:schemeClr val="tx1">
                    <a:lumMod val="75000"/>
                    <a:lumOff val="25000"/>
                  </a:schemeClr>
                </a:solidFill>
                <a:latin typeface="+mn-lt"/>
              </a:rPr>
              <a:t>Det hadde vært veldig ønskelig med å få gym på programmet igjen.  Ønsker fokus på et mer næringsrikt kosthold, både sunnere </a:t>
            </a:r>
            <a:r>
              <a:rPr lang="nb-NO" sz="1000" i="0" dirty="0" err="1" smtClean="0">
                <a:solidFill>
                  <a:schemeClr val="tx1">
                    <a:lumMod val="75000"/>
                    <a:lumOff val="25000"/>
                  </a:schemeClr>
                </a:solidFill>
                <a:latin typeface="+mn-lt"/>
              </a:rPr>
              <a:t>varmlunch</a:t>
            </a:r>
            <a:r>
              <a:rPr lang="nb-NO" sz="1000" i="0" dirty="0" smtClean="0">
                <a:solidFill>
                  <a:schemeClr val="tx1">
                    <a:lumMod val="75000"/>
                    <a:lumOff val="25000"/>
                  </a:schemeClr>
                </a:solidFill>
                <a:latin typeface="+mn-lt"/>
              </a:rPr>
              <a:t> og sunnere ""</a:t>
            </a:r>
            <a:r>
              <a:rPr lang="nb-NO" sz="1000" i="0" dirty="0" err="1" smtClean="0">
                <a:solidFill>
                  <a:schemeClr val="tx1">
                    <a:lumMod val="75000"/>
                    <a:lumOff val="25000"/>
                  </a:schemeClr>
                </a:solidFill>
                <a:latin typeface="+mn-lt"/>
              </a:rPr>
              <a:t>kosemat</a:t>
            </a:r>
            <a:r>
              <a:rPr lang="nb-NO" sz="1000" i="0" dirty="0" smtClean="0">
                <a:solidFill>
                  <a:schemeClr val="tx1">
                    <a:lumMod val="75000"/>
                    <a:lumOff val="25000"/>
                  </a:schemeClr>
                </a:solidFill>
                <a:latin typeface="+mn-lt"/>
              </a:rPr>
              <a:t>"" som grove vafler etc.</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sz="2800" dirty="0" smtClean="0"/>
              <a:t>Bakgrunnsinfo</a:t>
            </a:r>
            <a:endParaRPr lang="nb-NO" sz="2800" dirty="0"/>
          </a:p>
        </p:txBody>
      </p:sp>
      <p:sp>
        <p:nvSpPr>
          <p:cNvPr id="6" name="Plassholder for lysbildenummer 5"/>
          <p:cNvSpPr>
            <a:spLocks noGrp="1"/>
          </p:cNvSpPr>
          <p:nvPr>
            <p:ph type="sldNum" sz="quarter" idx="12"/>
          </p:nvPr>
        </p:nvSpPr>
        <p:spPr>
          <a:solidFill>
            <a:schemeClr val="accent2"/>
          </a:solidFill>
        </p:spPr>
        <p:txBody>
          <a:bodyPr/>
          <a:lstStyle/>
          <a:p>
            <a:fld id="{11AD3AFA-7D8E-46AB-9040-5C711B1DDB61}" type="slidenum">
              <a:rPr lang="en-US" smtClean="0"/>
              <a:pPr/>
              <a:t>2</a:t>
            </a:fld>
            <a:endParaRPr lang="en-US"/>
          </a:p>
        </p:txBody>
      </p:sp>
      <p:sp>
        <p:nvSpPr>
          <p:cNvPr id="9" name="Plassholder for innhold 2"/>
          <p:cNvSpPr txBox="1">
            <a:spLocks/>
          </p:cNvSpPr>
          <p:nvPr/>
        </p:nvSpPr>
        <p:spPr bwMode="auto">
          <a:xfrm>
            <a:off x="179512" y="1772816"/>
            <a:ext cx="4495800" cy="4356484"/>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450850" indent="-436563" defTabSz="912813" eaLnBrk="0" hangingPunct="0">
              <a:spcBef>
                <a:spcPct val="20000"/>
              </a:spcBef>
              <a:buClr>
                <a:schemeClr val="accent2"/>
              </a:buClr>
              <a:buFont typeface="Arial" pitchFamily="34" charset="0"/>
              <a:buChar char="•"/>
              <a:defRPr/>
            </a:pPr>
            <a:r>
              <a:rPr lang="nb-NO" sz="1100" i="0" dirty="0" smtClean="0">
                <a:solidFill>
                  <a:schemeClr val="tx1">
                    <a:lumMod val="75000"/>
                    <a:lumOff val="25000"/>
                  </a:schemeClr>
                </a:solidFill>
                <a:latin typeface="+mn-lt"/>
              </a:rPr>
              <a:t>Datainnsamling gjennomført på web i perioden 27. januar til 17. februar 2014</a:t>
            </a:r>
          </a:p>
          <a:p>
            <a:pPr marL="450850" indent="-436563" defTabSz="912813" eaLnBrk="0" hangingPunct="0">
              <a:spcBef>
                <a:spcPct val="20000"/>
              </a:spcBef>
              <a:buClr>
                <a:schemeClr val="accent2"/>
              </a:buClr>
              <a:buFont typeface="Arial" pitchFamily="34" charset="0"/>
              <a:buChar char="•"/>
              <a:defRPr/>
            </a:pPr>
            <a:r>
              <a:rPr lang="nb-NO" sz="1100" i="0" dirty="0" smtClean="0">
                <a:solidFill>
                  <a:schemeClr val="tx1">
                    <a:lumMod val="75000"/>
                    <a:lumOff val="25000"/>
                  </a:schemeClr>
                </a:solidFill>
                <a:latin typeface="+mn-lt"/>
              </a:rPr>
              <a:t>Foreldre kan potensielt motta 3 e-poster – hvorav den første er en standard utsendelse, samt 2 påminnelser til de som ikke svarte på den første utsendelsen og evt. den første påminnelsen.</a:t>
            </a:r>
          </a:p>
          <a:p>
            <a:pPr marL="450850" indent="-436563" defTabSz="912813" eaLnBrk="0" hangingPunct="0">
              <a:spcBef>
                <a:spcPct val="20000"/>
              </a:spcBef>
              <a:buClr>
                <a:schemeClr val="accent2"/>
              </a:buClr>
              <a:buFont typeface="Arial" pitchFamily="34" charset="0"/>
              <a:buChar char="•"/>
              <a:defRPr/>
            </a:pPr>
            <a:r>
              <a:rPr lang="nb-NO" sz="1100" i="0" dirty="0" smtClean="0">
                <a:solidFill>
                  <a:schemeClr val="tx1">
                    <a:lumMod val="75000"/>
                    <a:lumOff val="25000"/>
                  </a:schemeClr>
                </a:solidFill>
                <a:latin typeface="+mn-lt"/>
              </a:rPr>
              <a:t>Web intervjuene er samlet inn via </a:t>
            </a:r>
            <a:r>
              <a:rPr lang="nb-NO" sz="1100" i="0" dirty="0" err="1" smtClean="0">
                <a:solidFill>
                  <a:schemeClr val="tx1">
                    <a:lumMod val="75000"/>
                    <a:lumOff val="25000"/>
                  </a:schemeClr>
                </a:solidFill>
                <a:latin typeface="+mn-lt"/>
              </a:rPr>
              <a:t>SurveyMonkey</a:t>
            </a:r>
            <a:endParaRPr lang="nb-NO" sz="1100" i="0" dirty="0" smtClean="0">
              <a:solidFill>
                <a:schemeClr val="tx1">
                  <a:lumMod val="75000"/>
                  <a:lumOff val="25000"/>
                </a:schemeClr>
              </a:solidFill>
              <a:latin typeface="+mn-lt"/>
            </a:endParaRPr>
          </a:p>
          <a:p>
            <a:pPr marL="450850" indent="-436563" defTabSz="912813" eaLnBrk="0" hangingPunct="0">
              <a:spcBef>
                <a:spcPct val="20000"/>
              </a:spcBef>
              <a:buClr>
                <a:schemeClr val="accent2"/>
              </a:buClr>
              <a:buFont typeface="Arial" pitchFamily="34" charset="0"/>
              <a:buChar char="•"/>
              <a:defRPr/>
            </a:pPr>
            <a:r>
              <a:rPr lang="nb-NO" sz="1100" i="0" dirty="0" smtClean="0">
                <a:solidFill>
                  <a:schemeClr val="tx1">
                    <a:lumMod val="75000"/>
                    <a:lumOff val="25000"/>
                  </a:schemeClr>
                </a:solidFill>
                <a:latin typeface="+mn-lt"/>
              </a:rPr>
              <a:t>Det er hentet inn svar på et 30-talls spørsmål som bygger opp under analysen. Hvert av aspektene i modellen bygger på 3 – 7 spørsmål, samtidig som det hentes inn noe bakgrunnsinformasjon fra respondenten som kan brukes på et aggregert nivå. </a:t>
            </a:r>
          </a:p>
          <a:p>
            <a:pPr marL="450850" indent="-436563" defTabSz="912813" eaLnBrk="0" hangingPunct="0">
              <a:spcBef>
                <a:spcPct val="20000"/>
              </a:spcBef>
              <a:buClr>
                <a:schemeClr val="accent2"/>
              </a:buClr>
              <a:buFont typeface="Arial" pitchFamily="34" charset="0"/>
              <a:buChar char="•"/>
              <a:defRPr/>
            </a:pPr>
            <a:r>
              <a:rPr lang="nb-NO" sz="1100" i="0" dirty="0" smtClean="0">
                <a:solidFill>
                  <a:schemeClr val="tx1">
                    <a:lumMod val="75000"/>
                    <a:lumOff val="25000"/>
                  </a:schemeClr>
                </a:solidFill>
                <a:latin typeface="+mn-lt"/>
              </a:rPr>
              <a:t>Tilsvarende studier gjennomføres i mange andre barnehager i Norge.</a:t>
            </a:r>
          </a:p>
          <a:p>
            <a:pPr marL="450850" indent="-436563" defTabSz="912813" eaLnBrk="0" hangingPunct="0">
              <a:spcBef>
                <a:spcPct val="20000"/>
              </a:spcBef>
              <a:buClr>
                <a:schemeClr val="accent2"/>
              </a:buClr>
              <a:buFont typeface="Arial" pitchFamily="34" charset="0"/>
              <a:buChar char="•"/>
              <a:defRPr/>
            </a:pPr>
            <a:endParaRPr lang="nb-NO" sz="1100" i="0" dirty="0" smtClean="0">
              <a:solidFill>
                <a:schemeClr val="tx1">
                  <a:lumMod val="75000"/>
                  <a:lumOff val="25000"/>
                </a:schemeClr>
              </a:solidFill>
              <a:latin typeface="+mn-lt"/>
            </a:endParaRPr>
          </a:p>
          <a:p>
            <a:pPr marL="450850" indent="-436563" defTabSz="912813" eaLnBrk="0" hangingPunct="0">
              <a:spcBef>
                <a:spcPct val="20000"/>
              </a:spcBef>
              <a:buClr>
                <a:schemeClr val="accent2"/>
              </a:buClr>
              <a:buFont typeface="Arial" pitchFamily="34" charset="0"/>
              <a:buChar char="•"/>
              <a:defRPr/>
            </a:pPr>
            <a:r>
              <a:rPr lang="nb-NO" sz="1100" i="0" dirty="0" smtClean="0">
                <a:solidFill>
                  <a:schemeClr val="tx1">
                    <a:lumMod val="75000"/>
                    <a:lumOff val="25000"/>
                  </a:schemeClr>
                </a:solidFill>
                <a:latin typeface="+mn-lt"/>
              </a:rPr>
              <a:t>Alle resultatene som presenteres i denne rapporten er overlevert for internt bruk hos Steinberget Barnehage.</a:t>
            </a:r>
          </a:p>
          <a:p>
            <a:pPr marL="450850" indent="-436563" defTabSz="912813" eaLnBrk="0" hangingPunct="0">
              <a:spcBef>
                <a:spcPct val="20000"/>
              </a:spcBef>
              <a:buClr>
                <a:schemeClr val="accent2"/>
              </a:buClr>
              <a:buFont typeface="Arial" pitchFamily="34" charset="0"/>
              <a:buChar char="•"/>
              <a:defRPr/>
            </a:pPr>
            <a:r>
              <a:rPr lang="nb-NO" sz="1100" i="0" dirty="0" smtClean="0">
                <a:solidFill>
                  <a:schemeClr val="tx1">
                    <a:lumMod val="75000"/>
                    <a:lumOff val="25000"/>
                  </a:schemeClr>
                </a:solidFill>
                <a:latin typeface="+mn-lt"/>
              </a:rPr>
              <a:t>I motsetning til de nasjonale studiene så vil ikke resultatene fra de enkelte barnehagene bli publisert i det offentlige rom . </a:t>
            </a:r>
          </a:p>
          <a:p>
            <a:pPr marL="450850" indent="-436563" defTabSz="912813" eaLnBrk="0" hangingPunct="0">
              <a:spcBef>
                <a:spcPct val="20000"/>
              </a:spcBef>
              <a:buClr>
                <a:schemeClr val="accent2"/>
              </a:buClr>
              <a:buFont typeface="Arial" pitchFamily="34" charset="0"/>
              <a:buChar char="•"/>
              <a:defRPr/>
            </a:pPr>
            <a:r>
              <a:rPr lang="nb-NO" sz="1100" i="0" dirty="0" smtClean="0">
                <a:solidFill>
                  <a:schemeClr val="tx1">
                    <a:lumMod val="75000"/>
                    <a:lumOff val="25000"/>
                  </a:schemeClr>
                </a:solidFill>
                <a:latin typeface="+mn-lt"/>
              </a:rPr>
              <a:t>EPSIs nasjonale studie av barnehagesektoren er et separat studie, og resultatene som formidles via EPSIs hjemmesider kan fritt siteres. </a:t>
            </a:r>
          </a:p>
          <a:p>
            <a:pPr marL="450850" indent="-436563" defTabSz="912813" eaLnBrk="0" hangingPunct="0">
              <a:spcBef>
                <a:spcPct val="20000"/>
              </a:spcBef>
              <a:buClr>
                <a:schemeClr val="accent2"/>
              </a:buClr>
              <a:buFont typeface="Arial" pitchFamily="34" charset="0"/>
              <a:buChar char="•"/>
              <a:defRPr/>
            </a:pPr>
            <a:endParaRPr lang="nb-NO" sz="1100" i="0" dirty="0" smtClean="0">
              <a:solidFill>
                <a:schemeClr val="tx2"/>
              </a:solidFill>
              <a:latin typeface="+mn-lt"/>
            </a:endParaRPr>
          </a:p>
          <a:p>
            <a:pPr marL="468313" marR="0" lvl="0" indent="-468313" algn="l" defTabSz="914400" rtl="0" eaLnBrk="0" fontAlgn="base" latinLnBrk="0" hangingPunct="0">
              <a:lnSpc>
                <a:spcPct val="100000"/>
              </a:lnSpc>
              <a:spcBef>
                <a:spcPct val="20000"/>
              </a:spcBef>
              <a:spcAft>
                <a:spcPct val="0"/>
              </a:spcAft>
              <a:buClr>
                <a:schemeClr val="accent2"/>
              </a:buClr>
              <a:buSzTx/>
              <a:buFont typeface="Wingdings" pitchFamily="2" charset="2"/>
              <a:buChar char="o"/>
              <a:tabLst/>
              <a:defRPr/>
            </a:pPr>
            <a:endParaRPr kumimoji="0" lang="nb-NO" sz="1100" b="0" i="0" u="none" strike="noStrike" kern="0" cap="none" spc="0" normalizeH="0" baseline="0" noProof="0" dirty="0" smtClean="0">
              <a:ln>
                <a:noFill/>
              </a:ln>
              <a:solidFill>
                <a:schemeClr val="tx1"/>
              </a:solidFill>
              <a:effectLst/>
              <a:uLnTx/>
              <a:uFillTx/>
              <a:latin typeface="+mn-lt"/>
              <a:ea typeface="+mn-ea"/>
              <a:cs typeface="+mn-cs"/>
            </a:endParaRPr>
          </a:p>
          <a:p>
            <a:pPr marL="468313" marR="0" lvl="0" indent="-468313" algn="l" defTabSz="914400" rtl="0" eaLnBrk="0" fontAlgn="base" latinLnBrk="0" hangingPunct="0">
              <a:lnSpc>
                <a:spcPct val="100000"/>
              </a:lnSpc>
              <a:spcBef>
                <a:spcPct val="20000"/>
              </a:spcBef>
              <a:spcAft>
                <a:spcPct val="0"/>
              </a:spcAft>
              <a:buClr>
                <a:schemeClr val="accent2"/>
              </a:buClr>
              <a:buSzTx/>
              <a:buFont typeface="Wingdings" pitchFamily="2" charset="2"/>
              <a:buChar char="o"/>
              <a:tabLst/>
              <a:defRPr/>
            </a:pPr>
            <a:endParaRPr kumimoji="0" lang="nb-NO" sz="1100" b="0" i="0" u="none" strike="noStrike" kern="0" cap="none" spc="0" normalizeH="0" baseline="0" noProof="0" dirty="0" smtClean="0">
              <a:ln>
                <a:noFill/>
              </a:ln>
              <a:solidFill>
                <a:schemeClr val="tx1"/>
              </a:solidFill>
              <a:effectLst/>
              <a:uLnTx/>
              <a:uFillTx/>
              <a:latin typeface="+mn-lt"/>
              <a:ea typeface="+mn-ea"/>
              <a:cs typeface="+mn-cs"/>
            </a:endParaRPr>
          </a:p>
          <a:p>
            <a:pPr marL="468313" marR="0" lvl="0" indent="-468313" algn="l" defTabSz="914400" rtl="0" eaLnBrk="0" fontAlgn="base" latinLnBrk="0" hangingPunct="0">
              <a:lnSpc>
                <a:spcPct val="100000"/>
              </a:lnSpc>
              <a:spcBef>
                <a:spcPct val="20000"/>
              </a:spcBef>
              <a:spcAft>
                <a:spcPct val="0"/>
              </a:spcAft>
              <a:buClr>
                <a:schemeClr val="accent2"/>
              </a:buClr>
              <a:buSzTx/>
              <a:buFont typeface="Wingdings" pitchFamily="2" charset="2"/>
              <a:buNone/>
              <a:tabLst/>
              <a:defRPr/>
            </a:pPr>
            <a:endParaRPr kumimoji="0" lang="nb-NO" sz="1100" b="0" i="0" u="none" strike="noStrike" kern="0" cap="none" spc="0" normalizeH="0" baseline="0" noProof="0" dirty="0">
              <a:ln>
                <a:noFill/>
              </a:ln>
              <a:solidFill>
                <a:schemeClr val="tx1"/>
              </a:solidFill>
              <a:effectLst/>
              <a:uLnTx/>
              <a:uFillTx/>
              <a:latin typeface="+mn-lt"/>
              <a:ea typeface="+mn-ea"/>
              <a:cs typeface="+mn-cs"/>
            </a:endParaRPr>
          </a:p>
        </p:txBody>
      </p:sp>
      <p:sp>
        <p:nvSpPr>
          <p:cNvPr id="10" name="Plassholder for innhold 2"/>
          <p:cNvSpPr txBox="1">
            <a:spLocks/>
          </p:cNvSpPr>
          <p:nvPr/>
        </p:nvSpPr>
        <p:spPr bwMode="auto">
          <a:xfrm>
            <a:off x="4648200" y="1772816"/>
            <a:ext cx="4495800" cy="374588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450850" indent="-436563" defTabSz="912813" eaLnBrk="0" hangingPunct="0">
              <a:spcBef>
                <a:spcPct val="20000"/>
              </a:spcBef>
              <a:buClr>
                <a:schemeClr val="accent2"/>
              </a:buClr>
              <a:buFont typeface="Arial" pitchFamily="34" charset="0"/>
              <a:buChar char="•"/>
              <a:defRPr/>
            </a:pPr>
            <a:r>
              <a:rPr lang="nb-NO" sz="1100" i="0" dirty="0" smtClean="0">
                <a:solidFill>
                  <a:schemeClr val="tx1">
                    <a:lumMod val="75000"/>
                    <a:lumOff val="25000"/>
                  </a:schemeClr>
                </a:solidFill>
                <a:latin typeface="+mn-lt"/>
              </a:rPr>
              <a:t>Indeksen for kundetilfredshet, det sentrale målet i disse målingene, kan ta en verdi mellom 0 og 100. Jo høyere verdi desto bedre anser de faktiske kundene (foreldrene) at barnehagene oppfyller deres krav og forventninger. </a:t>
            </a:r>
          </a:p>
          <a:p>
            <a:pPr marL="450850" indent="-436563" defTabSz="912813" eaLnBrk="0" hangingPunct="0">
              <a:spcBef>
                <a:spcPct val="20000"/>
              </a:spcBef>
              <a:buClr>
                <a:schemeClr val="accent2"/>
              </a:buClr>
              <a:buFont typeface="Arial" pitchFamily="34" charset="0"/>
              <a:buChar char="•"/>
              <a:defRPr/>
            </a:pPr>
            <a:r>
              <a:rPr lang="nb-NO" sz="1100" i="0" dirty="0" smtClean="0">
                <a:solidFill>
                  <a:schemeClr val="tx1">
                    <a:lumMod val="75000"/>
                    <a:lumOff val="25000"/>
                  </a:schemeClr>
                </a:solidFill>
                <a:latin typeface="+mn-lt"/>
              </a:rPr>
              <a:t>Spørsmålene svares på en skala fra 1 til 10, hvor 1 betyr ”helt uenig” eller ”veldig misfornøyd” og hvor 10 betyr ”helt enig” eller ”veldig fornøyd”.</a:t>
            </a:r>
          </a:p>
          <a:p>
            <a:pPr marL="450850" indent="-436563" defTabSz="912813" eaLnBrk="0" hangingPunct="0">
              <a:spcBef>
                <a:spcPct val="20000"/>
              </a:spcBef>
              <a:buClr>
                <a:schemeClr val="accent2"/>
              </a:buClr>
              <a:buFont typeface="Arial" pitchFamily="34" charset="0"/>
              <a:buChar char="•"/>
              <a:defRPr/>
            </a:pPr>
            <a:r>
              <a:rPr lang="nb-NO" sz="1100" i="0" dirty="0" smtClean="0">
                <a:solidFill>
                  <a:schemeClr val="tx1">
                    <a:lumMod val="75000"/>
                    <a:lumOff val="25000"/>
                  </a:schemeClr>
                </a:solidFill>
                <a:latin typeface="+mn-lt"/>
              </a:rPr>
              <a:t>Resultatene gjøres i etterkant om til en 100-punkts skala</a:t>
            </a:r>
          </a:p>
          <a:p>
            <a:pPr marL="450850" indent="-436563" defTabSz="912813" eaLnBrk="0" hangingPunct="0">
              <a:spcBef>
                <a:spcPct val="20000"/>
              </a:spcBef>
              <a:buClr>
                <a:schemeClr val="accent2"/>
              </a:buClr>
              <a:buFont typeface="Arial" pitchFamily="34" charset="0"/>
              <a:buChar char="•"/>
              <a:defRPr/>
            </a:pPr>
            <a:endParaRPr lang="nb-NO" sz="1100" i="0" dirty="0" smtClean="0">
              <a:solidFill>
                <a:schemeClr val="tx1">
                  <a:lumMod val="75000"/>
                  <a:lumOff val="25000"/>
                </a:schemeClr>
              </a:solidFill>
              <a:latin typeface="+mn-lt"/>
            </a:endParaRPr>
          </a:p>
          <a:p>
            <a:pPr marL="450850" indent="-436563" defTabSz="912813" eaLnBrk="0" hangingPunct="0">
              <a:spcBef>
                <a:spcPct val="20000"/>
              </a:spcBef>
              <a:buClr>
                <a:schemeClr val="accent2"/>
              </a:buClr>
              <a:buFont typeface="Arial" pitchFamily="34" charset="0"/>
              <a:buChar char="•"/>
              <a:defRPr/>
            </a:pPr>
            <a:r>
              <a:rPr lang="nb-NO" sz="1100" i="0" dirty="0" smtClean="0">
                <a:solidFill>
                  <a:schemeClr val="tx1">
                    <a:lumMod val="75000"/>
                    <a:lumOff val="25000"/>
                  </a:schemeClr>
                </a:solidFill>
                <a:latin typeface="+mn-lt"/>
              </a:rPr>
              <a:t>Som en generell tommelfingerregel så kan man si at:</a:t>
            </a:r>
          </a:p>
          <a:p>
            <a:pPr marL="538163" indent="88900" defTabSz="912813" eaLnBrk="0" hangingPunct="0">
              <a:spcBef>
                <a:spcPct val="20000"/>
              </a:spcBef>
              <a:buClr>
                <a:schemeClr val="accent2"/>
              </a:buClr>
              <a:defRPr/>
            </a:pPr>
            <a:r>
              <a:rPr lang="nb-NO" sz="1100" i="0" dirty="0" smtClean="0">
                <a:solidFill>
                  <a:schemeClr val="tx1">
                    <a:lumMod val="75000"/>
                    <a:lumOff val="25000"/>
                  </a:schemeClr>
                </a:solidFill>
                <a:latin typeface="+mn-lt"/>
              </a:rPr>
              <a:t>Målinger under 60 er lavt/veldig lavt, </a:t>
            </a:r>
          </a:p>
          <a:p>
            <a:pPr marL="538163" indent="88900" defTabSz="912813" eaLnBrk="0" hangingPunct="0">
              <a:spcBef>
                <a:spcPct val="20000"/>
              </a:spcBef>
              <a:buClr>
                <a:schemeClr val="accent2"/>
              </a:buClr>
              <a:defRPr/>
            </a:pPr>
            <a:r>
              <a:rPr lang="nb-NO" sz="1100" i="0" dirty="0" smtClean="0">
                <a:solidFill>
                  <a:schemeClr val="tx1">
                    <a:lumMod val="75000"/>
                    <a:lumOff val="25000"/>
                  </a:schemeClr>
                </a:solidFill>
                <a:latin typeface="+mn-lt"/>
              </a:rPr>
              <a:t>Målinger fra 60 – 75 er gjennomsnittlig  </a:t>
            </a:r>
          </a:p>
          <a:p>
            <a:pPr marL="538163" indent="88900" defTabSz="912813" eaLnBrk="0" hangingPunct="0">
              <a:spcBef>
                <a:spcPct val="20000"/>
              </a:spcBef>
              <a:buClr>
                <a:schemeClr val="accent2"/>
              </a:buClr>
              <a:defRPr/>
            </a:pPr>
            <a:r>
              <a:rPr lang="nb-NO" sz="1100" i="0" dirty="0" smtClean="0">
                <a:solidFill>
                  <a:schemeClr val="tx1">
                    <a:lumMod val="75000"/>
                    <a:lumOff val="25000"/>
                  </a:schemeClr>
                </a:solidFill>
                <a:latin typeface="+mn-lt"/>
              </a:rPr>
              <a:t>Målinger over 75 anses som høyt/veldig høyt. </a:t>
            </a:r>
          </a:p>
          <a:p>
            <a:pPr marL="450850" indent="-436563" defTabSz="912813" eaLnBrk="0" hangingPunct="0">
              <a:spcBef>
                <a:spcPct val="20000"/>
              </a:spcBef>
              <a:buClr>
                <a:schemeClr val="accent2"/>
              </a:buClr>
              <a:buFont typeface="Arial" pitchFamily="34" charset="0"/>
              <a:buChar char="•"/>
              <a:defRPr/>
            </a:pPr>
            <a:endParaRPr lang="nb-NO" sz="1100" i="0" dirty="0" smtClean="0">
              <a:solidFill>
                <a:schemeClr val="tx1">
                  <a:lumMod val="75000"/>
                  <a:lumOff val="25000"/>
                </a:schemeClr>
              </a:solidFill>
              <a:latin typeface="+mn-lt"/>
            </a:endParaRPr>
          </a:p>
          <a:p>
            <a:pPr marL="450850" indent="-436563" defTabSz="912813" eaLnBrk="0" hangingPunct="0">
              <a:spcBef>
                <a:spcPct val="20000"/>
              </a:spcBef>
              <a:buClr>
                <a:schemeClr val="accent2"/>
              </a:buClr>
              <a:buFont typeface="Arial" pitchFamily="34" charset="0"/>
              <a:buChar char="•"/>
              <a:defRPr/>
            </a:pPr>
            <a:r>
              <a:rPr lang="nb-NO" sz="1100" i="0" dirty="0" smtClean="0">
                <a:solidFill>
                  <a:schemeClr val="tx1">
                    <a:lumMod val="75000"/>
                    <a:lumOff val="25000"/>
                  </a:schemeClr>
                </a:solidFill>
                <a:latin typeface="+mn-lt"/>
              </a:rPr>
              <a:t>Se </a:t>
            </a:r>
            <a:r>
              <a:rPr lang="nb-NO" sz="1100" i="0" dirty="0" err="1" smtClean="0">
                <a:solidFill>
                  <a:schemeClr val="tx1">
                    <a:lumMod val="75000"/>
                    <a:lumOff val="25000"/>
                  </a:schemeClr>
                </a:solidFill>
                <a:latin typeface="+mn-lt"/>
                <a:hlinkClick r:id="rId2"/>
              </a:rPr>
              <a:t>www.epsi-norway.org</a:t>
            </a:r>
            <a:r>
              <a:rPr lang="nb-NO" sz="1100" i="0" dirty="0" smtClean="0">
                <a:solidFill>
                  <a:schemeClr val="tx1">
                    <a:lumMod val="75000"/>
                    <a:lumOff val="25000"/>
                  </a:schemeClr>
                </a:solidFill>
                <a:latin typeface="+mn-lt"/>
              </a:rPr>
              <a:t> for mer informasjon om metode og modell, eller om EPSI forøvrig</a:t>
            </a:r>
          </a:p>
          <a:p>
            <a:pPr marL="450850" marR="0" lvl="0" indent="-436563" defTabSz="912813" eaLnBrk="0" latinLnBrk="0" hangingPunct="0">
              <a:lnSpc>
                <a:spcPct val="100000"/>
              </a:lnSpc>
              <a:spcBef>
                <a:spcPct val="20000"/>
              </a:spcBef>
              <a:buClr>
                <a:schemeClr val="accent2"/>
              </a:buClr>
              <a:buSzTx/>
              <a:buFont typeface="Arial" pitchFamily="34" charset="0"/>
              <a:buChar char="•"/>
              <a:tabLst/>
              <a:defRPr/>
            </a:pPr>
            <a:endParaRPr lang="nb-NO" sz="1100" i="0" dirty="0" smtClean="0">
              <a:solidFill>
                <a:schemeClr val="tx1">
                  <a:lumMod val="75000"/>
                  <a:lumOff val="25000"/>
                </a:schemeClr>
              </a:solidFill>
              <a:latin typeface="+mn-lt"/>
            </a:endParaRPr>
          </a:p>
          <a:p>
            <a:pPr marL="450850" marR="0" lvl="0" indent="-436563" defTabSz="912813" eaLnBrk="0" latinLnBrk="0" hangingPunct="0">
              <a:lnSpc>
                <a:spcPct val="100000"/>
              </a:lnSpc>
              <a:spcBef>
                <a:spcPct val="20000"/>
              </a:spcBef>
              <a:buClr>
                <a:schemeClr val="accent2"/>
              </a:buClr>
              <a:buSzTx/>
              <a:buFont typeface="Arial" pitchFamily="34" charset="0"/>
              <a:buChar char="•"/>
              <a:tabLst/>
              <a:defRPr/>
            </a:pPr>
            <a:endParaRPr lang="nb-NO" sz="1100" i="0" dirty="0">
              <a:solidFill>
                <a:schemeClr val="tx1">
                  <a:lumMod val="75000"/>
                  <a:lumOff val="25000"/>
                </a:schemeClr>
              </a:solidFill>
              <a:latin typeface="+mn-lt"/>
            </a:endParaRPr>
          </a:p>
        </p:txBody>
      </p:sp>
      <p:pic>
        <p:nvPicPr>
          <p:cNvPr id="11" name="Bilde 10" descr="epsi_new_large.gif"/>
          <p:cNvPicPr>
            <a:picLocks noChangeAspect="1"/>
          </p:cNvPicPr>
          <p:nvPr/>
        </p:nvPicPr>
        <p:blipFill>
          <a:blip r:embed="rId3" cstate="print"/>
          <a:stretch>
            <a:fillRect/>
          </a:stretch>
        </p:blipFill>
        <p:spPr>
          <a:xfrm>
            <a:off x="8028384" y="188640"/>
            <a:ext cx="827584" cy="659300"/>
          </a:xfrm>
          <a:prstGeom prst="rect">
            <a:avLst/>
          </a:prstGeom>
        </p:spPr>
      </p:pic>
      <p:sp>
        <p:nvSpPr>
          <p:cNvPr id="8" name="Footer Placeholder 4"/>
          <p:cNvSpPr txBox="1">
            <a:spLocks/>
          </p:cNvSpPr>
          <p:nvPr/>
        </p:nvSpPr>
        <p:spPr>
          <a:xfrm>
            <a:off x="7092280" y="6284168"/>
            <a:ext cx="1785392" cy="457200"/>
          </a:xfrm>
          <a:prstGeom prst="rect">
            <a:avLst/>
          </a:prstGeom>
          <a:ln/>
        </p:spPr>
        <p:txBody>
          <a:bodyPr anchor="ctr" anchorCtr="0"/>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1050" b="0" i="1" u="none" strike="noStrike" kern="1200" cap="none" spc="0" normalizeH="0" baseline="0" noProof="0" dirty="0" smtClean="0">
                <a:ln>
                  <a:noFill/>
                </a:ln>
                <a:solidFill>
                  <a:schemeClr val="tx2"/>
                </a:solidFill>
                <a:effectLst/>
                <a:uLnTx/>
                <a:uFillTx/>
                <a:latin typeface="Verdana" pitchFamily="34" charset="0"/>
                <a:ea typeface="+mn-ea"/>
                <a:cs typeface="Arial" charset="0"/>
              </a:rPr>
              <a:t>www.epsi-norway.org</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sz="2800" dirty="0" smtClean="0"/>
              <a:t>Informasjon om gjennomføringen av undersøkelsen</a:t>
            </a:r>
            <a:endParaRPr lang="nb-NO" sz="2800" dirty="0"/>
          </a:p>
        </p:txBody>
      </p:sp>
      <p:sp>
        <p:nvSpPr>
          <p:cNvPr id="6" name="Plassholder for lysbildenummer 5"/>
          <p:cNvSpPr>
            <a:spLocks noGrp="1"/>
          </p:cNvSpPr>
          <p:nvPr>
            <p:ph type="sldNum" sz="quarter" idx="12"/>
          </p:nvPr>
        </p:nvSpPr>
        <p:spPr>
          <a:solidFill>
            <a:schemeClr val="accent2"/>
          </a:solidFill>
        </p:spPr>
        <p:txBody>
          <a:bodyPr/>
          <a:lstStyle/>
          <a:p>
            <a:fld id="{11AD3AFA-7D8E-46AB-9040-5C711B1DDB61}" type="slidenum">
              <a:rPr lang="en-US" smtClean="0"/>
              <a:pPr/>
              <a:t>3</a:t>
            </a:fld>
            <a:endParaRPr lang="en-US"/>
          </a:p>
        </p:txBody>
      </p:sp>
      <p:sp>
        <p:nvSpPr>
          <p:cNvPr id="18" name="Plassholder for innhold 17"/>
          <p:cNvSpPr>
            <a:spLocks noGrp="1"/>
          </p:cNvSpPr>
          <p:nvPr>
            <p:ph sz="quarter" idx="1"/>
          </p:nvPr>
        </p:nvSpPr>
        <p:spPr>
          <a:xfrm>
            <a:off x="914400" y="1853826"/>
            <a:ext cx="3837620" cy="1845204"/>
          </a:xfrm>
        </p:spPr>
        <p:txBody>
          <a:bodyPr>
            <a:normAutofit/>
          </a:bodyPr>
          <a:lstStyle/>
          <a:p>
            <a:pPr>
              <a:buClr>
                <a:schemeClr val="tx1">
                  <a:lumMod val="75000"/>
                  <a:lumOff val="25000"/>
                </a:schemeClr>
              </a:buClr>
              <a:buNone/>
            </a:pPr>
            <a:r>
              <a:rPr lang="nb-NO" sz="1100" dirty="0" smtClean="0">
                <a:solidFill>
                  <a:schemeClr val="tx1">
                    <a:lumMod val="75000"/>
                    <a:lumOff val="25000"/>
                  </a:schemeClr>
                </a:solidFill>
                <a:cs typeface="Arial" charset="0"/>
              </a:rPr>
              <a:t>	</a:t>
            </a:r>
          </a:p>
          <a:p>
            <a:pPr>
              <a:buClr>
                <a:schemeClr val="tx1">
                  <a:lumMod val="75000"/>
                  <a:lumOff val="25000"/>
                </a:schemeClr>
              </a:buClr>
              <a:buNone/>
            </a:pPr>
            <a:r>
              <a:rPr lang="nb-NO" sz="1100" dirty="0" smtClean="0">
                <a:solidFill>
                  <a:schemeClr val="tx1">
                    <a:lumMod val="75000"/>
                    <a:lumOff val="25000"/>
                  </a:schemeClr>
                </a:solidFill>
                <a:cs typeface="Arial" charset="0"/>
              </a:rPr>
              <a:t>	</a:t>
            </a:r>
            <a:r>
              <a:rPr lang="nb-NO" sz="1100" b="1" dirty="0" smtClean="0">
                <a:solidFill>
                  <a:schemeClr val="tx1">
                    <a:lumMod val="75000"/>
                    <a:lumOff val="25000"/>
                  </a:schemeClr>
                </a:solidFill>
                <a:cs typeface="Arial" charset="0"/>
              </a:rPr>
              <a:t>Utsendelsene</a:t>
            </a:r>
          </a:p>
          <a:p>
            <a:pPr>
              <a:buClr>
                <a:schemeClr val="tx1">
                  <a:lumMod val="75000"/>
                  <a:lumOff val="25000"/>
                </a:schemeClr>
              </a:buClr>
              <a:buNone/>
            </a:pPr>
            <a:r>
              <a:rPr lang="nb-NO" sz="1100" dirty="0" smtClean="0">
                <a:solidFill>
                  <a:schemeClr val="tx1">
                    <a:lumMod val="75000"/>
                    <a:lumOff val="25000"/>
                  </a:schemeClr>
                </a:solidFill>
                <a:cs typeface="Arial" charset="0"/>
              </a:rPr>
              <a:t>	Undersøkelsen ble sendt ut totalt tre ganger:</a:t>
            </a:r>
          </a:p>
          <a:p>
            <a:pPr>
              <a:buClr>
                <a:schemeClr val="tx1">
                  <a:lumMod val="75000"/>
                  <a:lumOff val="25000"/>
                </a:schemeClr>
              </a:buClr>
            </a:pPr>
            <a:r>
              <a:rPr lang="nb-NO" sz="1100" dirty="0" smtClean="0">
                <a:solidFill>
                  <a:schemeClr val="tx1">
                    <a:lumMod val="75000"/>
                    <a:lumOff val="25000"/>
                  </a:schemeClr>
                </a:solidFill>
                <a:cs typeface="Arial" charset="0"/>
              </a:rPr>
              <a:t>Første utsendelse ble sendt: 27 januar</a:t>
            </a:r>
          </a:p>
          <a:p>
            <a:pPr>
              <a:buClr>
                <a:schemeClr val="tx1">
                  <a:lumMod val="75000"/>
                  <a:lumOff val="25000"/>
                </a:schemeClr>
              </a:buClr>
            </a:pPr>
            <a:r>
              <a:rPr lang="nb-NO" sz="1100" dirty="0" smtClean="0">
                <a:solidFill>
                  <a:schemeClr val="tx1">
                    <a:lumMod val="75000"/>
                    <a:lumOff val="25000"/>
                  </a:schemeClr>
                </a:solidFill>
                <a:cs typeface="Arial" charset="0"/>
              </a:rPr>
              <a:t>Første påminnelse ble sendt: 3 februar</a:t>
            </a:r>
          </a:p>
          <a:p>
            <a:pPr>
              <a:buClr>
                <a:schemeClr val="tx1">
                  <a:lumMod val="75000"/>
                  <a:lumOff val="25000"/>
                </a:schemeClr>
              </a:buClr>
            </a:pPr>
            <a:r>
              <a:rPr lang="nb-NO" sz="1100" dirty="0" smtClean="0">
                <a:solidFill>
                  <a:schemeClr val="tx1">
                    <a:lumMod val="75000"/>
                    <a:lumOff val="25000"/>
                  </a:schemeClr>
                </a:solidFill>
                <a:cs typeface="Arial" charset="0"/>
              </a:rPr>
              <a:t>Siste påminnelse ble sendt: 7 februar</a:t>
            </a:r>
          </a:p>
          <a:p>
            <a:pPr>
              <a:buClr>
                <a:schemeClr val="tx1">
                  <a:lumMod val="75000"/>
                  <a:lumOff val="25000"/>
                </a:schemeClr>
              </a:buClr>
            </a:pPr>
            <a:r>
              <a:rPr lang="nb-NO" sz="1100" dirty="0" smtClean="0">
                <a:solidFill>
                  <a:schemeClr val="tx1">
                    <a:lumMod val="75000"/>
                    <a:lumOff val="25000"/>
                  </a:schemeClr>
                </a:solidFill>
                <a:cs typeface="Arial" charset="0"/>
              </a:rPr>
              <a:t>Undersøkelsen ble lukket 17 februar</a:t>
            </a:r>
          </a:p>
          <a:p>
            <a:pPr>
              <a:buClr>
                <a:schemeClr val="tx1">
                  <a:lumMod val="75000"/>
                  <a:lumOff val="25000"/>
                </a:schemeClr>
              </a:buClr>
            </a:pPr>
            <a:endParaRPr lang="nb-NO" sz="1100" dirty="0" smtClean="0">
              <a:solidFill>
                <a:schemeClr val="tx1">
                  <a:lumMod val="75000"/>
                  <a:lumOff val="25000"/>
                </a:schemeClr>
              </a:solidFill>
              <a:cs typeface="Arial" charset="0"/>
            </a:endParaRPr>
          </a:p>
          <a:p>
            <a:pPr>
              <a:buClr>
                <a:schemeClr val="tx1">
                  <a:lumMod val="75000"/>
                  <a:lumOff val="25000"/>
                </a:schemeClr>
              </a:buClr>
              <a:buNone/>
            </a:pPr>
            <a:endParaRPr lang="nb-NO" sz="1100" dirty="0" smtClean="0">
              <a:solidFill>
                <a:schemeClr val="tx1">
                  <a:lumMod val="75000"/>
                  <a:lumOff val="25000"/>
                </a:schemeClr>
              </a:solidFill>
              <a:cs typeface="Arial" charset="0"/>
            </a:endParaRPr>
          </a:p>
        </p:txBody>
      </p:sp>
      <p:sp>
        <p:nvSpPr>
          <p:cNvPr id="19" name="Plassholder for innhold 18"/>
          <p:cNvSpPr>
            <a:spLocks noGrp="1"/>
          </p:cNvSpPr>
          <p:nvPr>
            <p:ph sz="quarter" idx="2"/>
          </p:nvPr>
        </p:nvSpPr>
        <p:spPr>
          <a:xfrm>
            <a:off x="5157064" y="1853823"/>
            <a:ext cx="3555395" cy="3780421"/>
          </a:xfrm>
        </p:spPr>
        <p:txBody>
          <a:bodyPr>
            <a:normAutofit/>
          </a:bodyPr>
          <a:lstStyle/>
          <a:p>
            <a:pPr>
              <a:buClr>
                <a:schemeClr val="tx1">
                  <a:lumMod val="75000"/>
                  <a:lumOff val="25000"/>
                </a:schemeClr>
              </a:buClr>
              <a:buNone/>
            </a:pPr>
            <a:endParaRPr lang="nb-NO" sz="1100" dirty="0" smtClean="0">
              <a:solidFill>
                <a:schemeClr val="tx1">
                  <a:lumMod val="75000"/>
                  <a:lumOff val="25000"/>
                </a:schemeClr>
              </a:solidFill>
              <a:cs typeface="Arial" charset="0"/>
            </a:endParaRPr>
          </a:p>
          <a:p>
            <a:pPr>
              <a:buClr>
                <a:schemeClr val="tx1">
                  <a:lumMod val="75000"/>
                  <a:lumOff val="25000"/>
                </a:schemeClr>
              </a:buClr>
              <a:buNone/>
            </a:pPr>
            <a:r>
              <a:rPr lang="nb-NO" sz="1100" dirty="0" smtClean="0">
                <a:solidFill>
                  <a:schemeClr val="tx1">
                    <a:lumMod val="75000"/>
                    <a:lumOff val="25000"/>
                  </a:schemeClr>
                </a:solidFill>
                <a:cs typeface="Arial" charset="0"/>
              </a:rPr>
              <a:t>	</a:t>
            </a:r>
            <a:r>
              <a:rPr lang="nb-NO" sz="1100" b="1" dirty="0" smtClean="0">
                <a:solidFill>
                  <a:schemeClr val="tx1">
                    <a:lumMod val="75000"/>
                    <a:lumOff val="25000"/>
                  </a:schemeClr>
                </a:solidFill>
                <a:cs typeface="Arial" charset="0"/>
              </a:rPr>
              <a:t>Mottakerinformasjon</a:t>
            </a:r>
          </a:p>
          <a:p>
            <a:pPr>
              <a:buClr>
                <a:schemeClr val="tx1">
                  <a:lumMod val="75000"/>
                  <a:lumOff val="25000"/>
                </a:schemeClr>
              </a:buClr>
            </a:pPr>
            <a:r>
              <a:rPr lang="nb-NO" sz="1100" dirty="0" smtClean="0">
                <a:solidFill>
                  <a:schemeClr val="tx1">
                    <a:lumMod val="75000"/>
                    <a:lumOff val="25000"/>
                  </a:schemeClr>
                </a:solidFill>
                <a:cs typeface="Arial" charset="0"/>
              </a:rPr>
              <a:t>Antall deltagere: 54</a:t>
            </a:r>
          </a:p>
          <a:p>
            <a:pPr lvl="1">
              <a:buClr>
                <a:schemeClr val="tx1">
                  <a:lumMod val="75000"/>
                  <a:lumOff val="25000"/>
                </a:schemeClr>
              </a:buClr>
            </a:pPr>
            <a:r>
              <a:rPr lang="nb-NO" sz="900" dirty="0" smtClean="0">
                <a:solidFill>
                  <a:schemeClr val="tx1">
                    <a:lumMod val="75000"/>
                    <a:lumOff val="25000"/>
                  </a:schemeClr>
                </a:solidFill>
                <a:cs typeface="Arial" charset="0"/>
              </a:rPr>
              <a:t>Gullklumpen: 12</a:t>
            </a:r>
          </a:p>
          <a:p>
            <a:pPr lvl="1">
              <a:buClr>
                <a:schemeClr val="tx1">
                  <a:lumMod val="75000"/>
                  <a:lumOff val="25000"/>
                </a:schemeClr>
              </a:buClr>
            </a:pPr>
            <a:r>
              <a:rPr lang="nb-NO" sz="900" dirty="0" smtClean="0">
                <a:solidFill>
                  <a:schemeClr val="tx1">
                    <a:lumMod val="75000"/>
                    <a:lumOff val="25000"/>
                  </a:schemeClr>
                </a:solidFill>
                <a:cs typeface="Arial" charset="0"/>
              </a:rPr>
              <a:t>Diamantgruva: 15</a:t>
            </a:r>
          </a:p>
          <a:p>
            <a:pPr lvl="1">
              <a:buClr>
                <a:schemeClr val="tx1">
                  <a:lumMod val="75000"/>
                  <a:lumOff val="25000"/>
                </a:schemeClr>
              </a:buClr>
            </a:pPr>
            <a:r>
              <a:rPr lang="nb-NO" sz="900" dirty="0" smtClean="0">
                <a:solidFill>
                  <a:schemeClr val="tx1">
                    <a:lumMod val="75000"/>
                    <a:lumOff val="25000"/>
                  </a:schemeClr>
                </a:solidFill>
                <a:cs typeface="Arial" charset="0"/>
              </a:rPr>
              <a:t>Tinntrollet: 11</a:t>
            </a:r>
          </a:p>
          <a:p>
            <a:pPr lvl="1">
              <a:buClr>
                <a:schemeClr val="tx1">
                  <a:lumMod val="75000"/>
                  <a:lumOff val="25000"/>
                </a:schemeClr>
              </a:buClr>
            </a:pPr>
            <a:r>
              <a:rPr lang="nb-NO" sz="900" dirty="0" smtClean="0">
                <a:solidFill>
                  <a:schemeClr val="tx1">
                    <a:lumMod val="75000"/>
                    <a:lumOff val="25000"/>
                  </a:schemeClr>
                </a:solidFill>
                <a:cs typeface="Arial" charset="0"/>
              </a:rPr>
              <a:t>Sølvsmia: 16</a:t>
            </a:r>
          </a:p>
          <a:p>
            <a:pPr>
              <a:buClr>
                <a:schemeClr val="tx1">
                  <a:lumMod val="75000"/>
                  <a:lumOff val="25000"/>
                </a:schemeClr>
              </a:buClr>
            </a:pPr>
            <a:r>
              <a:rPr lang="nb-NO" sz="1100" dirty="0" smtClean="0">
                <a:solidFill>
                  <a:schemeClr val="tx1">
                    <a:lumMod val="75000"/>
                    <a:lumOff val="25000"/>
                  </a:schemeClr>
                </a:solidFill>
                <a:cs typeface="Arial" charset="0"/>
              </a:rPr>
              <a:t>Antall svar: 41 (76%)</a:t>
            </a:r>
          </a:p>
          <a:p>
            <a:pPr lvl="1">
              <a:buClr>
                <a:schemeClr val="tx1">
                  <a:lumMod val="75000"/>
                  <a:lumOff val="25000"/>
                </a:schemeClr>
              </a:buClr>
            </a:pPr>
            <a:r>
              <a:rPr lang="nb-NO" sz="900" dirty="0" smtClean="0">
                <a:solidFill>
                  <a:schemeClr val="tx1">
                    <a:lumMod val="75000"/>
                    <a:lumOff val="25000"/>
                  </a:schemeClr>
                </a:solidFill>
                <a:cs typeface="Arial" charset="0"/>
              </a:rPr>
              <a:t>Gullklumpen: 75%</a:t>
            </a:r>
          </a:p>
          <a:p>
            <a:pPr lvl="1">
              <a:buClr>
                <a:schemeClr val="tx1">
                  <a:lumMod val="75000"/>
                  <a:lumOff val="25000"/>
                </a:schemeClr>
              </a:buClr>
            </a:pPr>
            <a:r>
              <a:rPr lang="nb-NO" sz="900" dirty="0" smtClean="0">
                <a:solidFill>
                  <a:schemeClr val="tx1">
                    <a:lumMod val="75000"/>
                    <a:lumOff val="25000"/>
                  </a:schemeClr>
                </a:solidFill>
                <a:cs typeface="Arial" charset="0"/>
              </a:rPr>
              <a:t>Diamantgruva: 73%</a:t>
            </a:r>
          </a:p>
          <a:p>
            <a:pPr lvl="1">
              <a:buClr>
                <a:schemeClr val="tx1">
                  <a:lumMod val="75000"/>
                  <a:lumOff val="25000"/>
                </a:schemeClr>
              </a:buClr>
            </a:pPr>
            <a:r>
              <a:rPr lang="nb-NO" sz="900" dirty="0" smtClean="0">
                <a:solidFill>
                  <a:schemeClr val="tx1">
                    <a:lumMod val="75000"/>
                    <a:lumOff val="25000"/>
                  </a:schemeClr>
                </a:solidFill>
                <a:cs typeface="Arial" charset="0"/>
              </a:rPr>
              <a:t>Tinntrollet: 73%</a:t>
            </a:r>
          </a:p>
          <a:p>
            <a:pPr lvl="1">
              <a:buClr>
                <a:schemeClr val="tx1">
                  <a:lumMod val="75000"/>
                  <a:lumOff val="25000"/>
                </a:schemeClr>
              </a:buClr>
            </a:pPr>
            <a:r>
              <a:rPr lang="nb-NO" sz="900" dirty="0" smtClean="0">
                <a:solidFill>
                  <a:schemeClr val="tx1">
                    <a:lumMod val="75000"/>
                    <a:lumOff val="25000"/>
                  </a:schemeClr>
                </a:solidFill>
                <a:cs typeface="Arial" charset="0"/>
              </a:rPr>
              <a:t>Sølvsmia: 81%</a:t>
            </a:r>
          </a:p>
          <a:p>
            <a:pPr>
              <a:buClr>
                <a:schemeClr val="tx1">
                  <a:lumMod val="75000"/>
                  <a:lumOff val="25000"/>
                </a:schemeClr>
              </a:buClr>
            </a:pPr>
            <a:r>
              <a:rPr lang="nb-NO" sz="1100" dirty="0" smtClean="0">
                <a:solidFill>
                  <a:schemeClr val="tx1">
                    <a:lumMod val="75000"/>
                    <a:lumOff val="25000"/>
                  </a:schemeClr>
                </a:solidFill>
                <a:cs typeface="Arial" charset="0"/>
              </a:rPr>
              <a:t>Antall ubesvarte: 13 (24%)</a:t>
            </a:r>
          </a:p>
          <a:p>
            <a:pPr>
              <a:buClr>
                <a:schemeClr val="tx1">
                  <a:lumMod val="75000"/>
                  <a:lumOff val="25000"/>
                </a:schemeClr>
              </a:buClr>
            </a:pPr>
            <a:r>
              <a:rPr lang="nb-NO" sz="1100" dirty="0" smtClean="0">
                <a:solidFill>
                  <a:schemeClr val="tx1">
                    <a:lumMod val="75000"/>
                    <a:lumOff val="25000"/>
                  </a:schemeClr>
                </a:solidFill>
                <a:cs typeface="Arial" charset="0"/>
              </a:rPr>
              <a:t>Antall avregistrerte: 0	</a:t>
            </a:r>
          </a:p>
          <a:p>
            <a:pPr>
              <a:buClr>
                <a:schemeClr val="tx1">
                  <a:lumMod val="75000"/>
                  <a:lumOff val="25000"/>
                </a:schemeClr>
              </a:buClr>
            </a:pPr>
            <a:r>
              <a:rPr lang="nb-NO" sz="1100" dirty="0" smtClean="0">
                <a:solidFill>
                  <a:schemeClr val="tx1">
                    <a:lumMod val="75000"/>
                    <a:lumOff val="25000"/>
                  </a:schemeClr>
                </a:solidFill>
                <a:cs typeface="Arial" charset="0"/>
              </a:rPr>
              <a:t>Antall ikke levert: 0</a:t>
            </a:r>
          </a:p>
          <a:p>
            <a:pPr>
              <a:buClr>
                <a:schemeClr val="tx1">
                  <a:lumMod val="75000"/>
                  <a:lumOff val="25000"/>
                </a:schemeClr>
              </a:buClr>
              <a:buNone/>
            </a:pPr>
            <a:endParaRPr lang="nb-NO" sz="1100" dirty="0" smtClean="0">
              <a:solidFill>
                <a:schemeClr val="tx1">
                  <a:lumMod val="75000"/>
                  <a:lumOff val="25000"/>
                </a:schemeClr>
              </a:solidFill>
              <a:cs typeface="Arial" charset="0"/>
            </a:endParaRPr>
          </a:p>
        </p:txBody>
      </p:sp>
      <p:pic>
        <p:nvPicPr>
          <p:cNvPr id="11" name="Bilde 10" descr="epsi_new_large.gif"/>
          <p:cNvPicPr>
            <a:picLocks noChangeAspect="1"/>
          </p:cNvPicPr>
          <p:nvPr/>
        </p:nvPicPr>
        <p:blipFill>
          <a:blip r:embed="rId2" cstate="print"/>
          <a:stretch>
            <a:fillRect/>
          </a:stretch>
        </p:blipFill>
        <p:spPr>
          <a:xfrm>
            <a:off x="8028384" y="188640"/>
            <a:ext cx="827584" cy="659300"/>
          </a:xfrm>
          <a:prstGeom prst="rect">
            <a:avLst/>
          </a:prstGeom>
        </p:spPr>
      </p:pic>
      <p:sp>
        <p:nvSpPr>
          <p:cNvPr id="8" name="Footer Placeholder 4"/>
          <p:cNvSpPr txBox="1">
            <a:spLocks/>
          </p:cNvSpPr>
          <p:nvPr/>
        </p:nvSpPr>
        <p:spPr>
          <a:xfrm>
            <a:off x="7092280" y="6284168"/>
            <a:ext cx="1785392" cy="457200"/>
          </a:xfrm>
          <a:prstGeom prst="rect">
            <a:avLst/>
          </a:prstGeom>
          <a:ln/>
        </p:spPr>
        <p:txBody>
          <a:bodyPr anchor="ctr" anchorCtr="0"/>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1050" b="0" i="1" u="none" strike="noStrike" kern="1200" cap="none" spc="0" normalizeH="0" baseline="0" noProof="0" dirty="0" smtClean="0">
                <a:ln>
                  <a:noFill/>
                </a:ln>
                <a:solidFill>
                  <a:schemeClr val="tx2"/>
                </a:solidFill>
                <a:effectLst/>
                <a:uLnTx/>
                <a:uFillTx/>
                <a:latin typeface="Verdana" pitchFamily="34" charset="0"/>
                <a:ea typeface="+mn-ea"/>
                <a:cs typeface="Arial" charset="0"/>
              </a:rPr>
              <a:t>www.epsi-norway.org</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a:xfrm>
            <a:off x="476545" y="368660"/>
            <a:ext cx="7772400" cy="1143000"/>
          </a:xfrm>
        </p:spPr>
        <p:txBody>
          <a:bodyPr>
            <a:normAutofit/>
          </a:bodyPr>
          <a:lstStyle/>
          <a:p>
            <a:r>
              <a:rPr lang="nb-NO" sz="2800" dirty="0" smtClean="0"/>
              <a:t>Hvordan bruke rapporten</a:t>
            </a:r>
            <a:endParaRPr lang="nb-NO" sz="2800" dirty="0"/>
          </a:p>
        </p:txBody>
      </p:sp>
      <p:sp>
        <p:nvSpPr>
          <p:cNvPr id="6" name="Plassholder for lysbildenummer 5"/>
          <p:cNvSpPr>
            <a:spLocks noGrp="1"/>
          </p:cNvSpPr>
          <p:nvPr>
            <p:ph type="sldNum" sz="quarter" idx="12"/>
          </p:nvPr>
        </p:nvSpPr>
        <p:spPr>
          <a:solidFill>
            <a:schemeClr val="accent2"/>
          </a:solidFill>
        </p:spPr>
        <p:txBody>
          <a:bodyPr/>
          <a:lstStyle/>
          <a:p>
            <a:fld id="{11AD3AFA-7D8E-46AB-9040-5C711B1DDB61}" type="slidenum">
              <a:rPr lang="en-US" smtClean="0"/>
              <a:pPr/>
              <a:t>4</a:t>
            </a:fld>
            <a:endParaRPr lang="en-US"/>
          </a:p>
        </p:txBody>
      </p:sp>
      <p:sp>
        <p:nvSpPr>
          <p:cNvPr id="8" name="Plassholder for innhold 7"/>
          <p:cNvSpPr>
            <a:spLocks noGrp="1"/>
          </p:cNvSpPr>
          <p:nvPr>
            <p:ph sz="quarter" idx="1"/>
          </p:nvPr>
        </p:nvSpPr>
        <p:spPr>
          <a:xfrm>
            <a:off x="914400" y="1737320"/>
            <a:ext cx="7772400" cy="4572000"/>
          </a:xfrm>
        </p:spPr>
        <p:txBody>
          <a:bodyPr>
            <a:normAutofit/>
          </a:bodyPr>
          <a:lstStyle/>
          <a:p>
            <a:r>
              <a:rPr lang="nb-NO" sz="1100" dirty="0" smtClean="0">
                <a:solidFill>
                  <a:schemeClr val="tx1">
                    <a:lumMod val="75000"/>
                    <a:lumOff val="25000"/>
                  </a:schemeClr>
                </a:solidFill>
                <a:cs typeface="Arial" charset="0"/>
              </a:rPr>
              <a:t>Gjør deg kjent med innholdet og metodikken i EPSI modellen for å kunne lese resultatene på en effektiv og presis måte</a:t>
            </a:r>
          </a:p>
          <a:p>
            <a:r>
              <a:rPr lang="nb-NO" sz="1100" dirty="0" smtClean="0">
                <a:solidFill>
                  <a:schemeClr val="tx1">
                    <a:lumMod val="75000"/>
                    <a:lumOff val="25000"/>
                  </a:schemeClr>
                </a:solidFill>
                <a:cs typeface="Arial" charset="0"/>
              </a:rPr>
              <a:t>Identifiser barnehagens skår ved hjelp av profilen (side 8)</a:t>
            </a:r>
          </a:p>
          <a:p>
            <a:r>
              <a:rPr lang="nb-NO" sz="1100" dirty="0" smtClean="0">
                <a:solidFill>
                  <a:schemeClr val="tx1">
                    <a:lumMod val="75000"/>
                    <a:lumOff val="25000"/>
                  </a:schemeClr>
                </a:solidFill>
                <a:cs typeface="Arial" charset="0"/>
              </a:rPr>
              <a:t>Identifiser avdelingenes skår ved hjelp av profilen (side 9)</a:t>
            </a:r>
          </a:p>
          <a:p>
            <a:r>
              <a:rPr lang="nb-NO" sz="1100" dirty="0" smtClean="0">
                <a:solidFill>
                  <a:schemeClr val="tx1">
                    <a:lumMod val="75000"/>
                    <a:lumOff val="25000"/>
                  </a:schemeClr>
                </a:solidFill>
                <a:cs typeface="Arial" charset="0"/>
              </a:rPr>
              <a:t>Sammenlign barnehagens skår opp mot </a:t>
            </a:r>
            <a:r>
              <a:rPr lang="nb-NO" sz="1100" dirty="0" err="1" smtClean="0">
                <a:solidFill>
                  <a:schemeClr val="tx1">
                    <a:lumMod val="75000"/>
                    <a:lumOff val="25000"/>
                  </a:schemeClr>
                </a:solidFill>
                <a:cs typeface="Arial" charset="0"/>
              </a:rPr>
              <a:t>benchmark’en</a:t>
            </a:r>
            <a:r>
              <a:rPr lang="nb-NO" sz="1100" dirty="0" smtClean="0">
                <a:solidFill>
                  <a:schemeClr val="tx1">
                    <a:lumMod val="75000"/>
                    <a:lumOff val="25000"/>
                  </a:schemeClr>
                </a:solidFill>
                <a:cs typeface="Arial" charset="0"/>
              </a:rPr>
              <a:t> fra den nasjonale studien. Dette gir svar på hvordan barnehagen gjør det </a:t>
            </a:r>
            <a:r>
              <a:rPr lang="nb-NO" sz="1100" dirty="0" err="1" smtClean="0">
                <a:solidFill>
                  <a:schemeClr val="tx1">
                    <a:lumMod val="75000"/>
                    <a:lumOff val="25000"/>
                  </a:schemeClr>
                </a:solidFill>
                <a:cs typeface="Arial" charset="0"/>
              </a:rPr>
              <a:t>ift</a:t>
            </a:r>
            <a:r>
              <a:rPr lang="nb-NO" sz="1100" dirty="0" smtClean="0">
                <a:solidFill>
                  <a:schemeClr val="tx1">
                    <a:lumMod val="75000"/>
                    <a:lumOff val="25000"/>
                  </a:schemeClr>
                </a:solidFill>
                <a:cs typeface="Arial" charset="0"/>
              </a:rPr>
              <a:t> det nasjonale snittet.</a:t>
            </a:r>
          </a:p>
          <a:p>
            <a:r>
              <a:rPr lang="nb-NO" sz="1100" dirty="0" smtClean="0">
                <a:solidFill>
                  <a:schemeClr val="tx1">
                    <a:lumMod val="75000"/>
                    <a:lumOff val="25000"/>
                  </a:schemeClr>
                </a:solidFill>
                <a:cs typeface="Arial" charset="0"/>
              </a:rPr>
              <a:t>Identifiser områder hvor barnehagen gjør det godt eller mindre godt. </a:t>
            </a:r>
          </a:p>
          <a:p>
            <a:r>
              <a:rPr lang="nb-NO" sz="1100" dirty="0" smtClean="0">
                <a:solidFill>
                  <a:schemeClr val="tx1">
                    <a:lumMod val="75000"/>
                    <a:lumOff val="25000"/>
                  </a:schemeClr>
                </a:solidFill>
                <a:cs typeface="Arial" charset="0"/>
              </a:rPr>
              <a:t>En viktig del av dette prosjektet og rapporten er  at den skal gi grobunn for interessante diskusjoner internt. Vi anbefaler at dere stiller åpne spørsmål til hverandre, og er mottagelig for nye ideer og tanker</a:t>
            </a:r>
          </a:p>
          <a:p>
            <a:pPr lvl="1"/>
            <a:r>
              <a:rPr lang="nb-NO" sz="1050" dirty="0" smtClean="0">
                <a:solidFill>
                  <a:schemeClr val="tx1">
                    <a:lumMod val="75000"/>
                    <a:lumOff val="25000"/>
                  </a:schemeClr>
                </a:solidFill>
                <a:cs typeface="Arial" charset="0"/>
              </a:rPr>
              <a:t>Hvorfor skårer man relativt dårlig på spørsmålet om...</a:t>
            </a:r>
          </a:p>
          <a:p>
            <a:pPr lvl="1"/>
            <a:r>
              <a:rPr lang="nb-NO" sz="1050" dirty="0" smtClean="0">
                <a:solidFill>
                  <a:schemeClr val="tx1">
                    <a:lumMod val="75000"/>
                    <a:lumOff val="25000"/>
                  </a:schemeClr>
                </a:solidFill>
                <a:cs typeface="Arial" charset="0"/>
              </a:rPr>
              <a:t>Hva kan vi gjøre for å korrigere det til neste gang…</a:t>
            </a:r>
          </a:p>
          <a:p>
            <a:pPr lvl="1"/>
            <a:r>
              <a:rPr lang="nb-NO" sz="1050" dirty="0" smtClean="0">
                <a:solidFill>
                  <a:schemeClr val="tx1">
                    <a:lumMod val="75000"/>
                    <a:lumOff val="25000"/>
                  </a:schemeClr>
                </a:solidFill>
                <a:cs typeface="Arial" charset="0"/>
              </a:rPr>
              <a:t>Hvorfor gjør avdeling X det såpass bedre enn de andre…</a:t>
            </a:r>
          </a:p>
          <a:p>
            <a:pPr lvl="1"/>
            <a:r>
              <a:rPr lang="nb-NO" sz="1050" dirty="0" smtClean="0">
                <a:solidFill>
                  <a:schemeClr val="tx1">
                    <a:lumMod val="75000"/>
                    <a:lumOff val="25000"/>
                  </a:schemeClr>
                </a:solidFill>
                <a:cs typeface="Arial" charset="0"/>
              </a:rPr>
              <a:t>Hvorfor er forventningene såpass mye høyere (eller lavere) hos oss enn i bransjen for øvrig?</a:t>
            </a:r>
          </a:p>
          <a:p>
            <a:pPr lvl="1"/>
            <a:r>
              <a:rPr lang="nb-NO" sz="1050" dirty="0" smtClean="0">
                <a:solidFill>
                  <a:schemeClr val="tx1">
                    <a:lumMod val="75000"/>
                    <a:lumOff val="25000"/>
                  </a:schemeClr>
                </a:solidFill>
                <a:cs typeface="Arial" charset="0"/>
              </a:rPr>
              <a:t>Osv.</a:t>
            </a:r>
          </a:p>
          <a:p>
            <a:r>
              <a:rPr lang="nb-NO" sz="1100" dirty="0" smtClean="0">
                <a:solidFill>
                  <a:schemeClr val="tx1">
                    <a:lumMod val="75000"/>
                    <a:lumOff val="25000"/>
                  </a:schemeClr>
                </a:solidFill>
                <a:cs typeface="Arial" charset="0"/>
              </a:rPr>
              <a:t>Legg også merke til hva foreldrene skriver under ’åpne svar’</a:t>
            </a:r>
          </a:p>
          <a:p>
            <a:pPr>
              <a:buNone/>
            </a:pPr>
            <a:endParaRPr lang="nb-NO" sz="1800" dirty="0"/>
          </a:p>
        </p:txBody>
      </p:sp>
      <p:sp>
        <p:nvSpPr>
          <p:cNvPr id="7" name="Footer Placeholder 4"/>
          <p:cNvSpPr txBox="1">
            <a:spLocks/>
          </p:cNvSpPr>
          <p:nvPr/>
        </p:nvSpPr>
        <p:spPr>
          <a:xfrm>
            <a:off x="7092280" y="6284168"/>
            <a:ext cx="1785392" cy="457200"/>
          </a:xfrm>
          <a:prstGeom prst="rect">
            <a:avLst/>
          </a:prstGeom>
          <a:ln/>
        </p:spPr>
        <p:txBody>
          <a:bodyPr anchor="ctr" anchorCtr="0"/>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1050" b="0" i="1" u="none" strike="noStrike" kern="1200" cap="none" spc="0" normalizeH="0" baseline="0" noProof="0" dirty="0" smtClean="0">
                <a:ln>
                  <a:noFill/>
                </a:ln>
                <a:solidFill>
                  <a:schemeClr val="tx2"/>
                </a:solidFill>
                <a:effectLst/>
                <a:uLnTx/>
                <a:uFillTx/>
                <a:latin typeface="Verdana" pitchFamily="34" charset="0"/>
                <a:ea typeface="+mn-ea"/>
                <a:cs typeface="Arial" charset="0"/>
              </a:rPr>
              <a:t>www.epsi-norway.org</a:t>
            </a:r>
          </a:p>
        </p:txBody>
      </p:sp>
      <p:pic>
        <p:nvPicPr>
          <p:cNvPr id="9" name="Bilde 8" descr="epsi_new_large.gif"/>
          <p:cNvPicPr>
            <a:picLocks noChangeAspect="1"/>
          </p:cNvPicPr>
          <p:nvPr/>
        </p:nvPicPr>
        <p:blipFill>
          <a:blip r:embed="rId2" cstate="print"/>
          <a:stretch>
            <a:fillRect/>
          </a:stretch>
        </p:blipFill>
        <p:spPr>
          <a:xfrm>
            <a:off x="8028384" y="188640"/>
            <a:ext cx="827584" cy="659300"/>
          </a:xfrm>
          <a:prstGeom prst="rect">
            <a:avLst/>
          </a:prstGeom>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sz="2800" dirty="0" smtClean="0"/>
              <a:t>Analysemodellen</a:t>
            </a:r>
            <a:endParaRPr lang="nb-NO" sz="2800" dirty="0"/>
          </a:p>
        </p:txBody>
      </p:sp>
      <p:sp>
        <p:nvSpPr>
          <p:cNvPr id="6" name="Plassholder for lysbildenummer 5"/>
          <p:cNvSpPr>
            <a:spLocks noGrp="1"/>
          </p:cNvSpPr>
          <p:nvPr>
            <p:ph type="sldNum" sz="quarter" idx="12"/>
          </p:nvPr>
        </p:nvSpPr>
        <p:spPr>
          <a:solidFill>
            <a:schemeClr val="accent2"/>
          </a:solidFill>
        </p:spPr>
        <p:txBody>
          <a:bodyPr/>
          <a:lstStyle/>
          <a:p>
            <a:fld id="{11AD3AFA-7D8E-46AB-9040-5C711B1DDB61}" type="slidenum">
              <a:rPr lang="en-US" smtClean="0"/>
              <a:pPr/>
              <a:t>5</a:t>
            </a:fld>
            <a:endParaRPr lang="en-US"/>
          </a:p>
        </p:txBody>
      </p:sp>
      <p:pic>
        <p:nvPicPr>
          <p:cNvPr id="7" name="Plassholder for innhold 4" descr="epsi modellen.jpg"/>
          <p:cNvPicPr>
            <a:picLocks noChangeAspect="1"/>
          </p:cNvPicPr>
          <p:nvPr/>
        </p:nvPicPr>
        <p:blipFill>
          <a:blip r:embed="rId2" cstate="print"/>
          <a:stretch>
            <a:fillRect/>
          </a:stretch>
        </p:blipFill>
        <p:spPr bwMode="auto">
          <a:xfrm>
            <a:off x="3852871" y="1772817"/>
            <a:ext cx="5002146" cy="3739260"/>
          </a:xfrm>
          <a:prstGeom prst="rect">
            <a:avLst/>
          </a:prstGeom>
          <a:noFill/>
          <a:ln w="9525">
            <a:noFill/>
            <a:miter lim="800000"/>
            <a:headEnd/>
            <a:tailEnd/>
          </a:ln>
        </p:spPr>
      </p:pic>
      <p:sp>
        <p:nvSpPr>
          <p:cNvPr id="8" name="Plassholder for tekst 5"/>
          <p:cNvSpPr txBox="1">
            <a:spLocks/>
          </p:cNvSpPr>
          <p:nvPr/>
        </p:nvSpPr>
        <p:spPr>
          <a:xfrm>
            <a:off x="251520" y="1795140"/>
            <a:ext cx="3384376" cy="4154140"/>
          </a:xfrm>
          <a:prstGeom prst="rect">
            <a:avLst/>
          </a:prstGeom>
        </p:spPr>
        <p:txBody>
          <a:bodyPr/>
          <a:lstStyle/>
          <a:p>
            <a:pPr marL="450850" indent="-436563" defTabSz="912813" eaLnBrk="0" hangingPunct="0">
              <a:spcBef>
                <a:spcPct val="20000"/>
              </a:spcBef>
              <a:buClr>
                <a:schemeClr val="accent2"/>
              </a:buClr>
              <a:buFont typeface="Arial" pitchFamily="34" charset="0"/>
              <a:buChar char="•"/>
              <a:defRPr/>
            </a:pPr>
            <a:r>
              <a:rPr lang="nb-NO" sz="1100" i="0" dirty="0" smtClean="0">
                <a:solidFill>
                  <a:schemeClr val="tx1">
                    <a:lumMod val="75000"/>
                    <a:lumOff val="25000"/>
                  </a:schemeClr>
                </a:solidFill>
                <a:latin typeface="+mn-lt"/>
              </a:rPr>
              <a:t>EPSI bruker en solid, vitenskapelig og nøye utprøvd metode (EPSI Modellen) for å kunne levere presis innsikt og kunnskap om organisasjoners ikke-finansielle nøkkeltall.</a:t>
            </a:r>
          </a:p>
          <a:p>
            <a:pPr marL="450850" indent="-436563" defTabSz="912813" eaLnBrk="0" hangingPunct="0">
              <a:spcBef>
                <a:spcPct val="20000"/>
              </a:spcBef>
              <a:buClr>
                <a:schemeClr val="accent2"/>
              </a:buClr>
              <a:buFont typeface="Arial" pitchFamily="34" charset="0"/>
              <a:buChar char="•"/>
              <a:defRPr/>
            </a:pPr>
            <a:r>
              <a:rPr lang="nb-NO" sz="1100" i="0" dirty="0" smtClean="0">
                <a:solidFill>
                  <a:schemeClr val="tx1">
                    <a:lumMod val="75000"/>
                    <a:lumOff val="25000"/>
                  </a:schemeClr>
                </a:solidFill>
                <a:latin typeface="+mn-lt"/>
              </a:rPr>
              <a:t>Svarene bearbeides ved bruk av en statistisk analyse (</a:t>
            </a:r>
            <a:r>
              <a:rPr lang="nb-NO" sz="1100" i="0" dirty="0" err="1" smtClean="0">
                <a:solidFill>
                  <a:schemeClr val="tx1">
                    <a:lumMod val="75000"/>
                    <a:lumOff val="25000"/>
                  </a:schemeClr>
                </a:solidFill>
                <a:latin typeface="+mn-lt"/>
              </a:rPr>
              <a:t>Partial</a:t>
            </a:r>
            <a:r>
              <a:rPr lang="nb-NO" sz="1100" i="0" dirty="0" smtClean="0">
                <a:solidFill>
                  <a:schemeClr val="tx1">
                    <a:lumMod val="75000"/>
                    <a:lumOff val="25000"/>
                  </a:schemeClr>
                </a:solidFill>
                <a:latin typeface="+mn-lt"/>
              </a:rPr>
              <a:t> </a:t>
            </a:r>
            <a:r>
              <a:rPr lang="nb-NO" sz="1100" i="0" dirty="0" err="1" smtClean="0">
                <a:solidFill>
                  <a:schemeClr val="tx1">
                    <a:lumMod val="75000"/>
                    <a:lumOff val="25000"/>
                  </a:schemeClr>
                </a:solidFill>
                <a:latin typeface="+mn-lt"/>
              </a:rPr>
              <a:t>Least</a:t>
            </a:r>
            <a:r>
              <a:rPr lang="nb-NO" sz="1100" i="0" dirty="0" smtClean="0">
                <a:solidFill>
                  <a:schemeClr val="tx1">
                    <a:lumMod val="75000"/>
                    <a:lumOff val="25000"/>
                  </a:schemeClr>
                </a:solidFill>
                <a:latin typeface="+mn-lt"/>
              </a:rPr>
              <a:t> Square, PLS)</a:t>
            </a:r>
          </a:p>
          <a:p>
            <a:pPr marL="450850" marR="0" lvl="0" indent="-436563" defTabSz="912813" eaLnBrk="0" latinLnBrk="0" hangingPunct="0">
              <a:lnSpc>
                <a:spcPct val="100000"/>
              </a:lnSpc>
              <a:spcBef>
                <a:spcPct val="20000"/>
              </a:spcBef>
              <a:buClr>
                <a:schemeClr val="accent2"/>
              </a:buClr>
              <a:buSzTx/>
              <a:buFont typeface="Arial" pitchFamily="34" charset="0"/>
              <a:buChar char="•"/>
              <a:tabLst/>
              <a:defRPr/>
            </a:pPr>
            <a:r>
              <a:rPr lang="nb-NO" sz="1100" i="0" dirty="0" smtClean="0">
                <a:solidFill>
                  <a:schemeClr val="tx1">
                    <a:lumMod val="75000"/>
                    <a:lumOff val="25000"/>
                  </a:schemeClr>
                </a:solidFill>
                <a:latin typeface="+mn-lt"/>
              </a:rPr>
              <a:t>Modellen basert på følgende komponenter:</a:t>
            </a:r>
          </a:p>
          <a:p>
            <a:pPr marL="906463" lvl="1" indent="-436563" defTabSz="912813" eaLnBrk="0" hangingPunct="0">
              <a:spcBef>
                <a:spcPts val="0"/>
              </a:spcBef>
              <a:buClr>
                <a:schemeClr val="accent2"/>
              </a:buClr>
              <a:buFont typeface="Arial" pitchFamily="34" charset="0"/>
              <a:buChar char="•"/>
              <a:defRPr/>
            </a:pPr>
            <a:r>
              <a:rPr lang="nb-NO" sz="1100" i="0" dirty="0" smtClean="0">
                <a:solidFill>
                  <a:schemeClr val="tx1">
                    <a:lumMod val="75000"/>
                    <a:lumOff val="25000"/>
                  </a:schemeClr>
                </a:solidFill>
                <a:latin typeface="+mn-lt"/>
              </a:rPr>
              <a:t> Image (merkevare)</a:t>
            </a:r>
          </a:p>
          <a:p>
            <a:pPr marL="906463" lvl="1" indent="-436563" defTabSz="912813" eaLnBrk="0" hangingPunct="0">
              <a:spcBef>
                <a:spcPts val="0"/>
              </a:spcBef>
              <a:buClr>
                <a:schemeClr val="accent2"/>
              </a:buClr>
              <a:buFont typeface="Arial" pitchFamily="34" charset="0"/>
              <a:buChar char="•"/>
              <a:defRPr/>
            </a:pPr>
            <a:r>
              <a:rPr lang="nb-NO" sz="1100" i="0" dirty="0" smtClean="0">
                <a:solidFill>
                  <a:schemeClr val="tx1">
                    <a:lumMod val="75000"/>
                    <a:lumOff val="25000"/>
                  </a:schemeClr>
                </a:solidFill>
                <a:latin typeface="+mn-lt"/>
              </a:rPr>
              <a:t> Kundeforventninger</a:t>
            </a:r>
          </a:p>
          <a:p>
            <a:pPr marL="906463" lvl="1" indent="-436563" defTabSz="912813" eaLnBrk="0" hangingPunct="0">
              <a:spcBef>
                <a:spcPts val="0"/>
              </a:spcBef>
              <a:buClr>
                <a:schemeClr val="accent2"/>
              </a:buClr>
              <a:buFont typeface="Arial" pitchFamily="34" charset="0"/>
              <a:buChar char="•"/>
              <a:defRPr/>
            </a:pPr>
            <a:r>
              <a:rPr lang="nb-NO" sz="1100" i="0" dirty="0" smtClean="0">
                <a:solidFill>
                  <a:schemeClr val="tx1">
                    <a:lumMod val="75000"/>
                    <a:lumOff val="25000"/>
                  </a:schemeClr>
                </a:solidFill>
                <a:latin typeface="+mn-lt"/>
              </a:rPr>
              <a:t> Opplevd kvalitet – produkt</a:t>
            </a:r>
          </a:p>
          <a:p>
            <a:pPr marL="906463" lvl="1" indent="-436563" defTabSz="912813" eaLnBrk="0" hangingPunct="0">
              <a:spcBef>
                <a:spcPts val="0"/>
              </a:spcBef>
              <a:buClr>
                <a:schemeClr val="accent2"/>
              </a:buClr>
              <a:buFont typeface="Arial" pitchFamily="34" charset="0"/>
              <a:buChar char="•"/>
              <a:defRPr/>
            </a:pPr>
            <a:r>
              <a:rPr lang="nb-NO" sz="1100" i="0" dirty="0" smtClean="0">
                <a:solidFill>
                  <a:schemeClr val="tx1">
                    <a:lumMod val="75000"/>
                    <a:lumOff val="25000"/>
                  </a:schemeClr>
                </a:solidFill>
                <a:latin typeface="+mn-lt"/>
              </a:rPr>
              <a:t> Opplevd kvalitet – service</a:t>
            </a:r>
          </a:p>
          <a:p>
            <a:pPr marL="906463" lvl="1" indent="-436563" defTabSz="912813" eaLnBrk="0" hangingPunct="0">
              <a:spcBef>
                <a:spcPts val="0"/>
              </a:spcBef>
              <a:buClr>
                <a:schemeClr val="accent2"/>
              </a:buClr>
              <a:buFont typeface="Arial" pitchFamily="34" charset="0"/>
              <a:buChar char="•"/>
              <a:defRPr/>
            </a:pPr>
            <a:r>
              <a:rPr lang="nb-NO" sz="1100" i="0" dirty="0" smtClean="0">
                <a:solidFill>
                  <a:schemeClr val="tx1">
                    <a:lumMod val="75000"/>
                    <a:lumOff val="25000"/>
                  </a:schemeClr>
                </a:solidFill>
                <a:latin typeface="+mn-lt"/>
              </a:rPr>
              <a:t> Opplevd verdi</a:t>
            </a:r>
          </a:p>
          <a:p>
            <a:pPr marL="906463" lvl="1" indent="-436563" defTabSz="912813" eaLnBrk="0" hangingPunct="0">
              <a:spcBef>
                <a:spcPts val="0"/>
              </a:spcBef>
              <a:buClr>
                <a:schemeClr val="accent2"/>
              </a:buClr>
              <a:buFont typeface="Arial" pitchFamily="34" charset="0"/>
              <a:buChar char="•"/>
              <a:defRPr/>
            </a:pPr>
            <a:r>
              <a:rPr lang="nb-NO" sz="1100" i="0" dirty="0" smtClean="0">
                <a:solidFill>
                  <a:schemeClr val="tx1">
                    <a:lumMod val="75000"/>
                    <a:lumOff val="25000"/>
                  </a:schemeClr>
                </a:solidFill>
                <a:latin typeface="+mn-lt"/>
              </a:rPr>
              <a:t> Kundetilfredshet</a:t>
            </a:r>
          </a:p>
          <a:p>
            <a:pPr marL="906463" lvl="1" indent="-436563" defTabSz="912813" eaLnBrk="0" hangingPunct="0">
              <a:spcBef>
                <a:spcPts val="0"/>
              </a:spcBef>
              <a:buClr>
                <a:schemeClr val="accent2"/>
              </a:buClr>
              <a:buFont typeface="Arial" pitchFamily="34" charset="0"/>
              <a:buChar char="•"/>
              <a:defRPr/>
            </a:pPr>
            <a:r>
              <a:rPr lang="nb-NO" sz="1100" i="0" dirty="0" smtClean="0">
                <a:solidFill>
                  <a:schemeClr val="tx1">
                    <a:lumMod val="75000"/>
                    <a:lumOff val="25000"/>
                  </a:schemeClr>
                </a:solidFill>
                <a:latin typeface="+mn-lt"/>
              </a:rPr>
              <a:t> Lojalitet</a:t>
            </a:r>
          </a:p>
          <a:p>
            <a:pPr marL="450850" marR="0" lvl="0" indent="-436563" defTabSz="912813" eaLnBrk="0" latinLnBrk="0" hangingPunct="0">
              <a:lnSpc>
                <a:spcPct val="100000"/>
              </a:lnSpc>
              <a:spcBef>
                <a:spcPct val="20000"/>
              </a:spcBef>
              <a:buClr>
                <a:schemeClr val="accent2"/>
              </a:buClr>
              <a:buSzTx/>
              <a:buFont typeface="Arial" pitchFamily="34" charset="0"/>
              <a:buChar char="•"/>
              <a:tabLst/>
              <a:defRPr/>
            </a:pPr>
            <a:endParaRPr lang="nb-NO" sz="1100" i="0" dirty="0" smtClean="0">
              <a:solidFill>
                <a:schemeClr val="tx1">
                  <a:lumMod val="75000"/>
                  <a:lumOff val="25000"/>
                </a:schemeClr>
              </a:solidFill>
              <a:latin typeface="+mn-lt"/>
            </a:endParaRPr>
          </a:p>
          <a:p>
            <a:pPr marL="450850" marR="0" lvl="0" indent="-436563" defTabSz="912813" eaLnBrk="0" latinLnBrk="0" hangingPunct="0">
              <a:lnSpc>
                <a:spcPct val="100000"/>
              </a:lnSpc>
              <a:spcBef>
                <a:spcPct val="20000"/>
              </a:spcBef>
              <a:buClr>
                <a:schemeClr val="accent2"/>
              </a:buClr>
              <a:buSzTx/>
              <a:buFont typeface="Arial" pitchFamily="34" charset="0"/>
              <a:buChar char="•"/>
              <a:tabLst/>
              <a:defRPr/>
            </a:pPr>
            <a:r>
              <a:rPr lang="nb-NO" sz="1100" i="0" dirty="0" smtClean="0">
                <a:solidFill>
                  <a:schemeClr val="tx1">
                    <a:lumMod val="75000"/>
                    <a:lumOff val="25000"/>
                  </a:schemeClr>
                </a:solidFill>
                <a:latin typeface="+mn-lt"/>
              </a:rPr>
              <a:t>Her utgjør den latente verdien ”Image” startpunktet for modellanalysen. De andre tre latente variablene til venstre (kundeforventninger, opplevd kvalitet på produkter og service) betraktes sammen med opplevd verdi som drivere for kundetilfredsheten, som igjen påvirker graden av lojalitet. </a:t>
            </a:r>
          </a:p>
        </p:txBody>
      </p:sp>
      <p:sp>
        <p:nvSpPr>
          <p:cNvPr id="11" name="Footer Placeholder 4"/>
          <p:cNvSpPr txBox="1">
            <a:spLocks/>
          </p:cNvSpPr>
          <p:nvPr/>
        </p:nvSpPr>
        <p:spPr>
          <a:xfrm>
            <a:off x="7092280" y="6284168"/>
            <a:ext cx="1785392" cy="457200"/>
          </a:xfrm>
          <a:prstGeom prst="rect">
            <a:avLst/>
          </a:prstGeom>
          <a:ln/>
        </p:spPr>
        <p:txBody>
          <a:bodyPr anchor="ctr" anchorCtr="0"/>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1050" b="0" i="1" u="none" strike="noStrike" kern="1200" cap="none" spc="0" normalizeH="0" baseline="0" noProof="0" dirty="0" smtClean="0">
                <a:ln>
                  <a:noFill/>
                </a:ln>
                <a:solidFill>
                  <a:schemeClr val="tx2"/>
                </a:solidFill>
                <a:effectLst/>
                <a:uLnTx/>
                <a:uFillTx/>
                <a:latin typeface="Verdana" pitchFamily="34" charset="0"/>
                <a:ea typeface="+mn-ea"/>
                <a:cs typeface="Arial" charset="0"/>
              </a:rPr>
              <a:t>www.epsi-norway.org</a:t>
            </a:r>
          </a:p>
        </p:txBody>
      </p:sp>
      <p:pic>
        <p:nvPicPr>
          <p:cNvPr id="12" name="Bilde 11" descr="epsi_new_large.gif"/>
          <p:cNvPicPr>
            <a:picLocks noChangeAspect="1"/>
          </p:cNvPicPr>
          <p:nvPr/>
        </p:nvPicPr>
        <p:blipFill>
          <a:blip r:embed="rId3" cstate="print"/>
          <a:stretch>
            <a:fillRect/>
          </a:stretch>
        </p:blipFill>
        <p:spPr>
          <a:xfrm>
            <a:off x="8028384" y="188640"/>
            <a:ext cx="827584" cy="659300"/>
          </a:xfrm>
          <a:prstGeom prst="rect">
            <a:avLst/>
          </a:prstGeom>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sz="2800" dirty="0" smtClean="0"/>
              <a:t>EPSI Modellen – Drivende faktorer</a:t>
            </a:r>
            <a:endParaRPr lang="nb-NO" sz="2800" dirty="0"/>
          </a:p>
        </p:txBody>
      </p:sp>
      <p:sp>
        <p:nvSpPr>
          <p:cNvPr id="6" name="Plassholder for lysbildenummer 5"/>
          <p:cNvSpPr>
            <a:spLocks noGrp="1"/>
          </p:cNvSpPr>
          <p:nvPr>
            <p:ph type="sldNum" sz="quarter" idx="12"/>
          </p:nvPr>
        </p:nvSpPr>
        <p:spPr>
          <a:solidFill>
            <a:schemeClr val="accent2"/>
          </a:solidFill>
        </p:spPr>
        <p:txBody>
          <a:bodyPr/>
          <a:lstStyle/>
          <a:p>
            <a:fld id="{11AD3AFA-7D8E-46AB-9040-5C711B1DDB61}" type="slidenum">
              <a:rPr lang="en-US" smtClean="0"/>
              <a:pPr/>
              <a:t>6</a:t>
            </a:fld>
            <a:endParaRPr lang="en-US"/>
          </a:p>
        </p:txBody>
      </p:sp>
      <p:sp>
        <p:nvSpPr>
          <p:cNvPr id="8" name="Plassholder for tekst 5"/>
          <p:cNvSpPr txBox="1">
            <a:spLocks/>
          </p:cNvSpPr>
          <p:nvPr/>
        </p:nvSpPr>
        <p:spPr>
          <a:xfrm>
            <a:off x="179512" y="1772816"/>
            <a:ext cx="8640960" cy="4608512"/>
          </a:xfrm>
          <a:prstGeom prst="rect">
            <a:avLst/>
          </a:prstGeom>
        </p:spPr>
        <p:txBody>
          <a:bodyPr/>
          <a:lstStyle/>
          <a:p>
            <a:pPr marL="450850" marR="0" lvl="0" indent="-436563" defTabSz="912813" eaLnBrk="0" latinLnBrk="0" hangingPunct="0">
              <a:lnSpc>
                <a:spcPct val="100000"/>
              </a:lnSpc>
              <a:spcBef>
                <a:spcPct val="20000"/>
              </a:spcBef>
              <a:buClr>
                <a:schemeClr val="accent2"/>
              </a:buClr>
              <a:buSzTx/>
              <a:buFont typeface="Arial" pitchFamily="34" charset="0"/>
              <a:buChar char="•"/>
              <a:tabLst/>
              <a:defRPr/>
            </a:pPr>
            <a:r>
              <a:rPr lang="nb-NO" sz="1200" i="0" dirty="0" smtClean="0">
                <a:solidFill>
                  <a:schemeClr val="tx2"/>
                </a:solidFill>
                <a:latin typeface="+mn-lt"/>
              </a:rPr>
              <a:t>Image</a:t>
            </a:r>
          </a:p>
          <a:p>
            <a:pPr marL="450850" indent="-436563" defTabSz="912813" eaLnBrk="0" hangingPunct="0">
              <a:spcBef>
                <a:spcPct val="20000"/>
              </a:spcBef>
              <a:buClr>
                <a:schemeClr val="accent2"/>
              </a:buClr>
              <a:defRPr/>
            </a:pPr>
            <a:r>
              <a:rPr lang="nb-NO" sz="1100" dirty="0" smtClean="0">
                <a:latin typeface="+mn-lt"/>
              </a:rPr>
              <a:t>	</a:t>
            </a:r>
            <a:r>
              <a:rPr lang="nb-NO" sz="1000" i="0" dirty="0" smtClean="0">
                <a:solidFill>
                  <a:schemeClr val="tx1">
                    <a:lumMod val="75000"/>
                    <a:lumOff val="25000"/>
                  </a:schemeClr>
                </a:solidFill>
                <a:latin typeface="+mn-lt"/>
              </a:rPr>
              <a:t>Image/omdømme er målt for å gi en generell forståelse av hvordan respondenten oppfatter at barnehagen vurderes av andre som har kjennskap til den. De fire spørsmålene som stilles er laget for å fange ulike dimensjoner av hva som vanligvis er forbundet med image/merkevare/omdømme.</a:t>
            </a:r>
          </a:p>
          <a:p>
            <a:pPr marL="450850" indent="-436563" defTabSz="912813" eaLnBrk="0" hangingPunct="0">
              <a:spcBef>
                <a:spcPct val="20000"/>
              </a:spcBef>
              <a:buClr>
                <a:schemeClr val="accent2"/>
              </a:buClr>
              <a:defRPr/>
            </a:pPr>
            <a:endParaRPr lang="nb-NO" sz="1200" i="0" dirty="0" smtClean="0">
              <a:solidFill>
                <a:schemeClr val="tx2"/>
              </a:solidFill>
              <a:latin typeface="+mn-lt"/>
            </a:endParaRPr>
          </a:p>
          <a:p>
            <a:pPr marL="450850" indent="-436563" defTabSz="912813" eaLnBrk="0" hangingPunct="0">
              <a:spcBef>
                <a:spcPct val="20000"/>
              </a:spcBef>
              <a:buClr>
                <a:schemeClr val="accent2"/>
              </a:buClr>
              <a:buFont typeface="Arial" pitchFamily="34" charset="0"/>
              <a:buChar char="•"/>
              <a:defRPr/>
            </a:pPr>
            <a:r>
              <a:rPr lang="nb-NO" sz="1200" i="0" dirty="0" smtClean="0">
                <a:solidFill>
                  <a:schemeClr val="tx2"/>
                </a:solidFill>
                <a:latin typeface="+mn-lt"/>
              </a:rPr>
              <a:t>Kundeforventninger (Forventninger)</a:t>
            </a:r>
          </a:p>
          <a:p>
            <a:pPr marL="450850" indent="-436563" defTabSz="912813" eaLnBrk="0" hangingPunct="0">
              <a:spcBef>
                <a:spcPct val="20000"/>
              </a:spcBef>
              <a:buClr>
                <a:schemeClr val="accent2"/>
              </a:buClr>
              <a:defRPr/>
            </a:pPr>
            <a:r>
              <a:rPr lang="nb-NO" sz="1050" i="0" dirty="0" smtClean="0">
                <a:latin typeface="+mn-lt"/>
              </a:rPr>
              <a:t>	</a:t>
            </a:r>
            <a:r>
              <a:rPr lang="nb-NO" sz="1000" i="0" dirty="0" smtClean="0">
                <a:solidFill>
                  <a:schemeClr val="tx1">
                    <a:lumMod val="75000"/>
                    <a:lumOff val="25000"/>
                  </a:schemeClr>
                </a:solidFill>
                <a:latin typeface="+mn-lt"/>
              </a:rPr>
              <a:t>Forventninger er et mål på hva kundene forventer å få ut av kundeforholdet. Mens Image/omdømme beskriver hvordan respondenten opplever at folk flest ser på barnehagens Image/omdømme, så avdekker denne seksjonen hva den faktiske respondenten ser frem til å få fra barnehagen.</a:t>
            </a:r>
          </a:p>
          <a:p>
            <a:pPr marL="450850" indent="-436563" defTabSz="912813" eaLnBrk="0" hangingPunct="0">
              <a:spcBef>
                <a:spcPct val="20000"/>
              </a:spcBef>
              <a:buClr>
                <a:schemeClr val="accent2"/>
              </a:buClr>
              <a:defRPr/>
            </a:pPr>
            <a:endParaRPr lang="nb-NO" sz="1100" dirty="0" smtClean="0">
              <a:latin typeface="+mn-lt"/>
            </a:endParaRPr>
          </a:p>
          <a:p>
            <a:pPr marL="450850" marR="0" lvl="0" indent="-436563" defTabSz="912813" eaLnBrk="0" latinLnBrk="0" hangingPunct="0">
              <a:lnSpc>
                <a:spcPct val="100000"/>
              </a:lnSpc>
              <a:spcBef>
                <a:spcPct val="20000"/>
              </a:spcBef>
              <a:buClr>
                <a:schemeClr val="accent2"/>
              </a:buClr>
              <a:buSzTx/>
              <a:buFont typeface="Arial" pitchFamily="34" charset="0"/>
              <a:buChar char="•"/>
              <a:tabLst/>
              <a:defRPr/>
            </a:pPr>
            <a:r>
              <a:rPr lang="nb-NO" sz="1200" i="0" dirty="0" smtClean="0">
                <a:solidFill>
                  <a:schemeClr val="tx2"/>
                </a:solidFill>
                <a:latin typeface="+mn-lt"/>
              </a:rPr>
              <a:t>Opplevd kvalitet</a:t>
            </a:r>
          </a:p>
          <a:p>
            <a:pPr marL="450850" indent="-436563" defTabSz="912813" eaLnBrk="0" hangingPunct="0">
              <a:spcBef>
                <a:spcPct val="20000"/>
              </a:spcBef>
              <a:buClr>
                <a:schemeClr val="accent2"/>
              </a:buClr>
              <a:defRPr/>
            </a:pPr>
            <a:r>
              <a:rPr lang="nb-NO" sz="1200" i="0" dirty="0" smtClean="0">
                <a:solidFill>
                  <a:schemeClr val="tx2"/>
                </a:solidFill>
                <a:latin typeface="+mn-lt"/>
              </a:rPr>
              <a:t>	</a:t>
            </a:r>
            <a:r>
              <a:rPr lang="nb-NO" sz="1000" i="0" dirty="0" smtClean="0">
                <a:solidFill>
                  <a:schemeClr val="tx1">
                    <a:lumMod val="75000"/>
                    <a:lumOff val="25000"/>
                  </a:schemeClr>
                </a:solidFill>
                <a:latin typeface="+mn-lt"/>
              </a:rPr>
              <a:t>Opplevd kvalitet er delt i to undergrupper i EPSI modellen. Opplevd produktkvalitet (tjenestekvalitet) refererer til det faktiske tilbudet i form av selve tjenesten. Opplevd servicekvalitet har fokus på forholdet mellom kunden og de ansatte i Barnehagen (service, det mellommenneskelige, tilgjengelighet, osv).</a:t>
            </a:r>
          </a:p>
          <a:p>
            <a:pPr marL="450850" indent="-436563" defTabSz="912813" eaLnBrk="0" hangingPunct="0">
              <a:spcBef>
                <a:spcPct val="20000"/>
              </a:spcBef>
              <a:buClr>
                <a:schemeClr val="accent2"/>
              </a:buClr>
              <a:defRPr/>
            </a:pPr>
            <a:endParaRPr lang="nb-NO" sz="1100" dirty="0" smtClean="0">
              <a:latin typeface="+mn-lt"/>
            </a:endParaRPr>
          </a:p>
          <a:p>
            <a:pPr marL="450850" indent="-436563" defTabSz="912813" eaLnBrk="0" hangingPunct="0">
              <a:spcBef>
                <a:spcPct val="20000"/>
              </a:spcBef>
              <a:buClr>
                <a:schemeClr val="accent2"/>
              </a:buClr>
              <a:buFont typeface="Arial" pitchFamily="34" charset="0"/>
              <a:buChar char="•"/>
              <a:defRPr/>
            </a:pPr>
            <a:r>
              <a:rPr lang="nb-NO" sz="1200" i="0" dirty="0" smtClean="0">
                <a:solidFill>
                  <a:schemeClr val="tx2"/>
                </a:solidFill>
                <a:latin typeface="+mn-lt"/>
              </a:rPr>
              <a:t>Verdi for pengene (Opplevd Verdi)</a:t>
            </a:r>
          </a:p>
          <a:p>
            <a:pPr marL="450850" indent="-436563" defTabSz="912813" eaLnBrk="0" hangingPunct="0">
              <a:spcBef>
                <a:spcPct val="20000"/>
              </a:spcBef>
              <a:buClr>
                <a:schemeClr val="accent2"/>
              </a:buClr>
              <a:defRPr/>
            </a:pPr>
            <a:r>
              <a:rPr lang="nb-NO" sz="1200" dirty="0" smtClean="0">
                <a:latin typeface="+mn-lt"/>
              </a:rPr>
              <a:t>	</a:t>
            </a:r>
            <a:r>
              <a:rPr lang="nb-NO" sz="1000" i="0" dirty="0" smtClean="0">
                <a:solidFill>
                  <a:schemeClr val="tx1">
                    <a:lumMod val="75000"/>
                    <a:lumOff val="25000"/>
                  </a:schemeClr>
                </a:solidFill>
                <a:latin typeface="+mn-lt"/>
              </a:rPr>
              <a:t>Opplevd verdi (”verdi for pengene”) er utformet for å fange opp forholdet mellom hva som er oppnådd (levert) og prisen / kostnaden for å få dette, sett fra kundens ståsted. </a:t>
            </a:r>
            <a:endParaRPr lang="nb-NO" sz="1050" i="0" dirty="0" smtClean="0">
              <a:solidFill>
                <a:schemeClr val="tx1">
                  <a:lumMod val="75000"/>
                  <a:lumOff val="25000"/>
                </a:schemeClr>
              </a:solidFill>
              <a:latin typeface="+mn-lt"/>
            </a:endParaRPr>
          </a:p>
          <a:p>
            <a:pPr marL="450850" indent="-436563" defTabSz="912813" eaLnBrk="0" hangingPunct="0">
              <a:spcBef>
                <a:spcPct val="20000"/>
              </a:spcBef>
              <a:buClr>
                <a:schemeClr val="accent2"/>
              </a:buClr>
              <a:defRPr/>
            </a:pPr>
            <a:endParaRPr lang="nb-NO" sz="1100" i="0" dirty="0" smtClean="0">
              <a:latin typeface="+mn-lt"/>
            </a:endParaRPr>
          </a:p>
          <a:p>
            <a:pPr marL="450850" indent="-436563" defTabSz="912813" eaLnBrk="0" hangingPunct="0">
              <a:spcBef>
                <a:spcPct val="20000"/>
              </a:spcBef>
              <a:buClr>
                <a:schemeClr val="accent2"/>
              </a:buClr>
              <a:buFont typeface="Arial" pitchFamily="34" charset="0"/>
              <a:buChar char="•"/>
              <a:defRPr/>
            </a:pPr>
            <a:r>
              <a:rPr lang="nb-NO" sz="1200" i="0" dirty="0" smtClean="0">
                <a:solidFill>
                  <a:schemeClr val="tx2"/>
                </a:solidFill>
                <a:latin typeface="+mn-lt"/>
              </a:rPr>
              <a:t>Vurdering av Profilen</a:t>
            </a:r>
          </a:p>
          <a:p>
            <a:pPr marL="450850" indent="-436563" defTabSz="912813" eaLnBrk="0" hangingPunct="0">
              <a:spcBef>
                <a:spcPct val="20000"/>
              </a:spcBef>
              <a:buClr>
                <a:schemeClr val="accent2"/>
              </a:buClr>
              <a:defRPr/>
            </a:pPr>
            <a:r>
              <a:rPr lang="nb-NO" sz="1050" i="0" dirty="0" smtClean="0">
                <a:latin typeface="+mn-lt"/>
              </a:rPr>
              <a:t>	</a:t>
            </a:r>
            <a:r>
              <a:rPr lang="nb-NO" sz="1050" i="0" dirty="0" smtClean="0">
                <a:solidFill>
                  <a:schemeClr val="tx1">
                    <a:lumMod val="75000"/>
                    <a:lumOff val="25000"/>
                  </a:schemeClr>
                </a:solidFill>
                <a:latin typeface="+mn-lt"/>
              </a:rPr>
              <a:t>Generelt så er det viktig med en balanse mellom forventninger og opplevd kvalitet (selve leveransen). Mao dersom gapet mellom hva foreldrene forventer og hvordan de opplever kvaliteten (negativt gap) blir for stor så vil det ha negativ betydning på tilfredsheten med barnehagen.</a:t>
            </a:r>
          </a:p>
          <a:p>
            <a:pPr marL="450850" indent="-436563" defTabSz="912813" eaLnBrk="0" hangingPunct="0">
              <a:spcBef>
                <a:spcPct val="20000"/>
              </a:spcBef>
              <a:buClr>
                <a:schemeClr val="accent2"/>
              </a:buClr>
              <a:defRPr/>
            </a:pPr>
            <a:endParaRPr lang="nb-NO" sz="1100" i="0" dirty="0" smtClean="0">
              <a:solidFill>
                <a:schemeClr val="tx2"/>
              </a:solidFill>
              <a:latin typeface="+mn-lt"/>
            </a:endParaRPr>
          </a:p>
        </p:txBody>
      </p:sp>
      <p:sp>
        <p:nvSpPr>
          <p:cNvPr id="7" name="Footer Placeholder 4"/>
          <p:cNvSpPr txBox="1">
            <a:spLocks/>
          </p:cNvSpPr>
          <p:nvPr/>
        </p:nvSpPr>
        <p:spPr>
          <a:xfrm>
            <a:off x="7092280" y="6284168"/>
            <a:ext cx="1785392" cy="457200"/>
          </a:xfrm>
          <a:prstGeom prst="rect">
            <a:avLst/>
          </a:prstGeom>
          <a:ln/>
        </p:spPr>
        <p:txBody>
          <a:bodyPr anchor="ctr" anchorCtr="0"/>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1050" b="0" i="1" u="none" strike="noStrike" kern="1200" cap="none" spc="0" normalizeH="0" baseline="0" noProof="0" dirty="0" smtClean="0">
                <a:ln>
                  <a:noFill/>
                </a:ln>
                <a:solidFill>
                  <a:schemeClr val="tx2"/>
                </a:solidFill>
                <a:effectLst/>
                <a:uLnTx/>
                <a:uFillTx/>
                <a:latin typeface="Verdana" pitchFamily="34" charset="0"/>
                <a:ea typeface="+mn-ea"/>
                <a:cs typeface="Arial" charset="0"/>
              </a:rPr>
              <a:t>www.epsi-norway.org</a:t>
            </a:r>
          </a:p>
        </p:txBody>
      </p:sp>
      <p:pic>
        <p:nvPicPr>
          <p:cNvPr id="11" name="Bilde 10" descr="epsi_new_large.gif"/>
          <p:cNvPicPr>
            <a:picLocks noChangeAspect="1"/>
          </p:cNvPicPr>
          <p:nvPr/>
        </p:nvPicPr>
        <p:blipFill>
          <a:blip r:embed="rId2" cstate="print"/>
          <a:stretch>
            <a:fillRect/>
          </a:stretch>
        </p:blipFill>
        <p:spPr>
          <a:xfrm>
            <a:off x="8028384" y="188640"/>
            <a:ext cx="827584" cy="659300"/>
          </a:xfrm>
          <a:prstGeom prst="rect">
            <a:avLst/>
          </a:prstGeom>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a:xfrm>
            <a:off x="914400" y="274638"/>
            <a:ext cx="7402016" cy="994122"/>
          </a:xfrm>
        </p:spPr>
        <p:txBody>
          <a:bodyPr>
            <a:normAutofit/>
          </a:bodyPr>
          <a:lstStyle/>
          <a:p>
            <a:r>
              <a:rPr lang="nb-NO" sz="2800" dirty="0" smtClean="0"/>
              <a:t>Nasjonale resultater fra 2010 til 2013</a:t>
            </a:r>
            <a:endParaRPr lang="nb-NO" sz="2800" dirty="0"/>
          </a:p>
        </p:txBody>
      </p:sp>
      <p:sp>
        <p:nvSpPr>
          <p:cNvPr id="6" name="Plassholder for lysbildenummer 5"/>
          <p:cNvSpPr>
            <a:spLocks noGrp="1"/>
          </p:cNvSpPr>
          <p:nvPr>
            <p:ph type="sldNum" sz="quarter" idx="12"/>
          </p:nvPr>
        </p:nvSpPr>
        <p:spPr>
          <a:solidFill>
            <a:schemeClr val="accent2"/>
          </a:solidFill>
        </p:spPr>
        <p:txBody>
          <a:bodyPr/>
          <a:lstStyle/>
          <a:p>
            <a:fld id="{11AD3AFA-7D8E-46AB-9040-5C711B1DDB61}" type="slidenum">
              <a:rPr lang="en-US" smtClean="0"/>
              <a:pPr/>
              <a:t>7</a:t>
            </a:fld>
            <a:endParaRPr lang="en-US" dirty="0"/>
          </a:p>
        </p:txBody>
      </p:sp>
      <p:sp>
        <p:nvSpPr>
          <p:cNvPr id="8" name="Footer Placeholder 4"/>
          <p:cNvSpPr txBox="1">
            <a:spLocks/>
          </p:cNvSpPr>
          <p:nvPr/>
        </p:nvSpPr>
        <p:spPr>
          <a:xfrm>
            <a:off x="7092280" y="6284168"/>
            <a:ext cx="1785392" cy="457200"/>
          </a:xfrm>
          <a:prstGeom prst="rect">
            <a:avLst/>
          </a:prstGeom>
          <a:ln/>
        </p:spPr>
        <p:txBody>
          <a:bodyPr anchor="ctr" anchorCtr="0"/>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1050" b="0" i="1" u="none" strike="noStrike" kern="1200" cap="none" spc="0" normalizeH="0" baseline="0" noProof="0" dirty="0" smtClean="0">
                <a:ln>
                  <a:noFill/>
                </a:ln>
                <a:solidFill>
                  <a:schemeClr val="tx2"/>
                </a:solidFill>
                <a:effectLst/>
                <a:uLnTx/>
                <a:uFillTx/>
                <a:latin typeface="Verdana" pitchFamily="34" charset="0"/>
                <a:ea typeface="+mn-ea"/>
                <a:cs typeface="Arial" charset="0"/>
              </a:rPr>
              <a:t>www.epsi-norway.org</a:t>
            </a:r>
          </a:p>
        </p:txBody>
      </p:sp>
      <p:pic>
        <p:nvPicPr>
          <p:cNvPr id="7" name="Bilde 6" descr="epsi_new_large.gif"/>
          <p:cNvPicPr>
            <a:picLocks noChangeAspect="1"/>
          </p:cNvPicPr>
          <p:nvPr/>
        </p:nvPicPr>
        <p:blipFill>
          <a:blip r:embed="rId3" cstate="print"/>
          <a:stretch>
            <a:fillRect/>
          </a:stretch>
        </p:blipFill>
        <p:spPr>
          <a:xfrm>
            <a:off x="8028384" y="188640"/>
            <a:ext cx="827584" cy="659300"/>
          </a:xfrm>
          <a:prstGeom prst="rect">
            <a:avLst/>
          </a:prstGeom>
        </p:spPr>
      </p:pic>
      <p:pic>
        <p:nvPicPr>
          <p:cNvPr id="3" name="Picture 2"/>
          <p:cNvPicPr>
            <a:picLocks noGrp="1" noChangeAspect="1" noChangeArrowheads="1"/>
          </p:cNvPicPr>
          <p:nvPr>
            <p:ph sz="quarter" idx="1"/>
          </p:nvPr>
        </p:nvPicPr>
        <p:blipFill>
          <a:blip r:embed="rId4" cstate="print"/>
          <a:srcRect/>
          <a:stretch>
            <a:fillRect/>
          </a:stretch>
        </p:blipFill>
        <p:spPr bwMode="auto">
          <a:xfrm>
            <a:off x="1331913" y="1275561"/>
            <a:ext cx="6334125" cy="2506653"/>
          </a:xfrm>
          <a:prstGeom prst="rect">
            <a:avLst/>
          </a:prstGeom>
          <a:noFill/>
          <a:ln w="9525">
            <a:noFill/>
            <a:miter lim="800000"/>
            <a:headEnd/>
            <a:tailEnd/>
          </a:ln>
          <a:effectLst/>
        </p:spPr>
      </p:pic>
      <p:pic>
        <p:nvPicPr>
          <p:cNvPr id="4" name="Picture 3"/>
          <p:cNvPicPr>
            <a:picLocks noGrp="1" noChangeAspect="1" noChangeArrowheads="1"/>
          </p:cNvPicPr>
          <p:nvPr>
            <p:ph sz="quarter" idx="2"/>
          </p:nvPr>
        </p:nvPicPr>
        <p:blipFill>
          <a:blip r:embed="rId5" cstate="print"/>
          <a:srcRect/>
          <a:stretch>
            <a:fillRect/>
          </a:stretch>
        </p:blipFill>
        <p:spPr bwMode="auto">
          <a:xfrm>
            <a:off x="1331913" y="3806506"/>
            <a:ext cx="6480175" cy="2564451"/>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sz="2800" dirty="0" smtClean="0"/>
              <a:t>Resultater for Steinberget Barnehage </a:t>
            </a:r>
            <a:br>
              <a:rPr lang="nb-NO" sz="2800" dirty="0" smtClean="0"/>
            </a:br>
            <a:r>
              <a:rPr lang="nb-NO" sz="2000" dirty="0" smtClean="0"/>
              <a:t>- Profilen for barnehagen inkl. Private og Kommunale barnehager</a:t>
            </a:r>
            <a:endParaRPr lang="nb-NO" dirty="0"/>
          </a:p>
        </p:txBody>
      </p:sp>
      <p:sp>
        <p:nvSpPr>
          <p:cNvPr id="6" name="Plassholder for lysbildenummer 5"/>
          <p:cNvSpPr>
            <a:spLocks noGrp="1"/>
          </p:cNvSpPr>
          <p:nvPr>
            <p:ph type="sldNum" sz="quarter" idx="12"/>
          </p:nvPr>
        </p:nvSpPr>
        <p:spPr>
          <a:solidFill>
            <a:schemeClr val="accent2"/>
          </a:solidFill>
        </p:spPr>
        <p:txBody>
          <a:bodyPr/>
          <a:lstStyle/>
          <a:p>
            <a:fld id="{11AD3AFA-7D8E-46AB-9040-5C711B1DDB61}" type="slidenum">
              <a:rPr lang="en-US" smtClean="0"/>
              <a:pPr/>
              <a:t>8</a:t>
            </a:fld>
            <a:endParaRPr lang="en-US"/>
          </a:p>
        </p:txBody>
      </p:sp>
      <p:sp>
        <p:nvSpPr>
          <p:cNvPr id="8" name="TekstSylinder 7"/>
          <p:cNvSpPr txBox="1"/>
          <p:nvPr/>
        </p:nvSpPr>
        <p:spPr>
          <a:xfrm>
            <a:off x="827584" y="5301208"/>
            <a:ext cx="7344816" cy="1631216"/>
          </a:xfrm>
          <a:prstGeom prst="rect">
            <a:avLst/>
          </a:prstGeom>
          <a:noFill/>
          <a:ln>
            <a:noFill/>
          </a:ln>
        </p:spPr>
        <p:style>
          <a:lnRef idx="2">
            <a:schemeClr val="accent2"/>
          </a:lnRef>
          <a:fillRef idx="1">
            <a:schemeClr val="lt1"/>
          </a:fillRef>
          <a:effectRef idx="0">
            <a:schemeClr val="accent2"/>
          </a:effectRef>
          <a:fontRef idx="minor">
            <a:schemeClr val="dk1"/>
          </a:fontRef>
        </p:style>
        <p:txBody>
          <a:bodyPr wrap="square" rtlCol="0">
            <a:spAutoFit/>
          </a:bodyPr>
          <a:lstStyle/>
          <a:p>
            <a:endParaRPr lang="nb-NO" sz="1050" b="1" i="0" dirty="0" smtClean="0"/>
          </a:p>
          <a:p>
            <a:r>
              <a:rPr lang="nb-NO" sz="1050" i="0" dirty="0" smtClean="0">
                <a:solidFill>
                  <a:schemeClr val="tx1">
                    <a:lumMod val="75000"/>
                    <a:lumOff val="25000"/>
                  </a:schemeClr>
                </a:solidFill>
              </a:rPr>
              <a:t>Grafen over viser hvordan barnehagen scorer på de syv dimensjonene du finner langs den horisontale aksen (ref EPSI modellen). Den vertikale aksen viser et tilpasset utdrag av skalaen fra 0-100. Inkludert i illustrasjonen finner du resultatene for Private og Kommunale barnehager. </a:t>
            </a:r>
          </a:p>
          <a:p>
            <a:endParaRPr lang="nb-NO" sz="1200" i="0" dirty="0" smtClean="0">
              <a:solidFill>
                <a:schemeClr val="tx1">
                  <a:lumMod val="75000"/>
                  <a:lumOff val="25000"/>
                </a:schemeClr>
              </a:solidFill>
            </a:endParaRPr>
          </a:p>
          <a:p>
            <a:r>
              <a:rPr lang="nb-NO" sz="900" i="0" dirty="0" smtClean="0">
                <a:solidFill>
                  <a:schemeClr val="tx1">
                    <a:lumMod val="75000"/>
                    <a:lumOff val="25000"/>
                  </a:schemeClr>
                </a:solidFill>
              </a:rPr>
              <a:t>Tallene for private og kommunale barnehager  på landsbasis fremkommer av et separat prosjekt basert på telefonintervjuer med tilfeldige utvalgte foreldre i Norge. Mer om dette prosjektet finnes på EPSI sine websider, alternativt så kan man kontakte PBL eller EPSI.</a:t>
            </a:r>
          </a:p>
          <a:p>
            <a:endParaRPr lang="nb-NO" sz="1400" i="0" dirty="0" smtClean="0"/>
          </a:p>
          <a:p>
            <a:endParaRPr lang="nb-NO" sz="1400" i="0" dirty="0"/>
          </a:p>
        </p:txBody>
      </p:sp>
      <p:sp>
        <p:nvSpPr>
          <p:cNvPr id="11" name="Footer Placeholder 4"/>
          <p:cNvSpPr txBox="1">
            <a:spLocks/>
          </p:cNvSpPr>
          <p:nvPr/>
        </p:nvSpPr>
        <p:spPr>
          <a:xfrm>
            <a:off x="7092280" y="6284168"/>
            <a:ext cx="1785392" cy="457200"/>
          </a:xfrm>
          <a:prstGeom prst="rect">
            <a:avLst/>
          </a:prstGeom>
          <a:ln/>
        </p:spPr>
        <p:txBody>
          <a:bodyPr anchor="ctr" anchorCtr="0"/>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1050" b="0" i="1" u="none" strike="noStrike" kern="1200" cap="none" spc="0" normalizeH="0" baseline="0" noProof="0" dirty="0" smtClean="0">
                <a:ln>
                  <a:noFill/>
                </a:ln>
                <a:solidFill>
                  <a:schemeClr val="tx2"/>
                </a:solidFill>
                <a:effectLst/>
                <a:uLnTx/>
                <a:uFillTx/>
                <a:latin typeface="Verdana" pitchFamily="34" charset="0"/>
                <a:ea typeface="+mn-ea"/>
                <a:cs typeface="Arial" charset="0"/>
              </a:rPr>
              <a:t>www.epsi-norway.org</a:t>
            </a:r>
          </a:p>
        </p:txBody>
      </p:sp>
      <p:pic>
        <p:nvPicPr>
          <p:cNvPr id="12" name="Bilde 11" descr="epsi_new_large.gif"/>
          <p:cNvPicPr>
            <a:picLocks noChangeAspect="1"/>
          </p:cNvPicPr>
          <p:nvPr/>
        </p:nvPicPr>
        <p:blipFill>
          <a:blip r:embed="rId2" cstate="print"/>
          <a:stretch>
            <a:fillRect/>
          </a:stretch>
        </p:blipFill>
        <p:spPr>
          <a:xfrm>
            <a:off x="8028384" y="188640"/>
            <a:ext cx="827584" cy="659300"/>
          </a:xfrm>
          <a:prstGeom prst="rect">
            <a:avLst/>
          </a:prstGeom>
        </p:spPr>
      </p:pic>
      <p:pic>
        <p:nvPicPr>
          <p:cNvPr id="3" name="Picture 2"/>
          <p:cNvPicPr>
            <a:picLocks noGrp="1" noChangeAspect="1" noChangeArrowheads="1"/>
          </p:cNvPicPr>
          <p:nvPr>
            <p:ph type="tbl" idx="1"/>
          </p:nvPr>
        </p:nvPicPr>
        <p:blipFill>
          <a:blip r:embed="rId3" cstate="print"/>
          <a:srcRect/>
          <a:stretch>
            <a:fillRect/>
          </a:stretch>
        </p:blipFill>
        <p:spPr bwMode="auto">
          <a:xfrm>
            <a:off x="431800" y="1403783"/>
            <a:ext cx="7988300" cy="4050433"/>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sz="2800" dirty="0" smtClean="0"/>
              <a:t>Resultater for Steinberget Barnehage</a:t>
            </a:r>
            <a:br>
              <a:rPr lang="nb-NO" sz="2800" dirty="0" smtClean="0"/>
            </a:br>
            <a:r>
              <a:rPr lang="nb-NO" sz="2000" dirty="0" smtClean="0"/>
              <a:t>- Profilen for barnehagen inkl. målte avdelinger</a:t>
            </a:r>
            <a:endParaRPr lang="nb-NO" dirty="0"/>
          </a:p>
        </p:txBody>
      </p:sp>
      <p:sp>
        <p:nvSpPr>
          <p:cNvPr id="6" name="Plassholder for lysbildenummer 5"/>
          <p:cNvSpPr>
            <a:spLocks noGrp="1"/>
          </p:cNvSpPr>
          <p:nvPr>
            <p:ph type="sldNum" sz="quarter" idx="12"/>
          </p:nvPr>
        </p:nvSpPr>
        <p:spPr>
          <a:solidFill>
            <a:schemeClr val="accent2"/>
          </a:solidFill>
        </p:spPr>
        <p:txBody>
          <a:bodyPr/>
          <a:lstStyle/>
          <a:p>
            <a:fld id="{11AD3AFA-7D8E-46AB-9040-5C711B1DDB61}" type="slidenum">
              <a:rPr lang="en-US" smtClean="0"/>
              <a:pPr/>
              <a:t>9</a:t>
            </a:fld>
            <a:endParaRPr lang="en-US"/>
          </a:p>
        </p:txBody>
      </p:sp>
      <p:sp>
        <p:nvSpPr>
          <p:cNvPr id="8" name="TekstSylinder 7"/>
          <p:cNvSpPr txBox="1"/>
          <p:nvPr/>
        </p:nvSpPr>
        <p:spPr>
          <a:xfrm>
            <a:off x="827584" y="5445224"/>
            <a:ext cx="7344816" cy="738664"/>
          </a:xfrm>
          <a:prstGeom prst="rect">
            <a:avLst/>
          </a:prstGeom>
          <a:noFill/>
          <a:ln>
            <a:noFill/>
          </a:ln>
        </p:spPr>
        <p:style>
          <a:lnRef idx="2">
            <a:schemeClr val="accent2"/>
          </a:lnRef>
          <a:fillRef idx="1">
            <a:schemeClr val="lt1"/>
          </a:fillRef>
          <a:effectRef idx="0">
            <a:schemeClr val="accent2"/>
          </a:effectRef>
          <a:fontRef idx="minor">
            <a:schemeClr val="dk1"/>
          </a:fontRef>
        </p:style>
        <p:txBody>
          <a:bodyPr wrap="square" rtlCol="0">
            <a:spAutoFit/>
          </a:bodyPr>
          <a:lstStyle/>
          <a:p>
            <a:endParaRPr lang="nb-NO" sz="1050" b="1" i="0" dirty="0" smtClean="0">
              <a:solidFill>
                <a:schemeClr val="tx1">
                  <a:lumMod val="75000"/>
                  <a:lumOff val="25000"/>
                </a:schemeClr>
              </a:solidFill>
            </a:endParaRPr>
          </a:p>
          <a:p>
            <a:r>
              <a:rPr lang="nb-NO" sz="1050" i="0" dirty="0" smtClean="0">
                <a:solidFill>
                  <a:schemeClr val="tx1">
                    <a:lumMod val="75000"/>
                    <a:lumOff val="25000"/>
                  </a:schemeClr>
                </a:solidFill>
              </a:rPr>
              <a:t>Grafen over viser hvordan avdelingene scorer på de syv dimensjonene du finner langs den horisontale aksen. Den vertikale aksen viser et tilpasset utdrag av skalaen fra 0-100.</a:t>
            </a:r>
          </a:p>
          <a:p>
            <a:r>
              <a:rPr lang="nb-NO" sz="1050" i="0" dirty="0" smtClean="0">
                <a:solidFill>
                  <a:schemeClr val="tx1">
                    <a:lumMod val="75000"/>
                    <a:lumOff val="25000"/>
                  </a:schemeClr>
                </a:solidFill>
              </a:rPr>
              <a:t>I og med at ikke alle foreldrene har besvart undersøkelsen, så bør man tolke svarene med en viss grad av forsiktighet. </a:t>
            </a:r>
            <a:endParaRPr lang="nb-NO" sz="1400" i="0" dirty="0">
              <a:solidFill>
                <a:schemeClr val="tx1">
                  <a:lumMod val="75000"/>
                  <a:lumOff val="25000"/>
                </a:schemeClr>
              </a:solidFill>
            </a:endParaRPr>
          </a:p>
        </p:txBody>
      </p:sp>
      <p:sp>
        <p:nvSpPr>
          <p:cNvPr id="11" name="Footer Placeholder 4"/>
          <p:cNvSpPr txBox="1">
            <a:spLocks/>
          </p:cNvSpPr>
          <p:nvPr/>
        </p:nvSpPr>
        <p:spPr>
          <a:xfrm>
            <a:off x="7092280" y="6284168"/>
            <a:ext cx="1785392" cy="457200"/>
          </a:xfrm>
          <a:prstGeom prst="rect">
            <a:avLst/>
          </a:prstGeom>
          <a:ln/>
        </p:spPr>
        <p:txBody>
          <a:bodyPr anchor="ctr" anchorCtr="0"/>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1050" b="0" i="1" u="none" strike="noStrike" kern="1200" cap="none" spc="0" normalizeH="0" baseline="0" noProof="0" dirty="0" smtClean="0">
                <a:ln>
                  <a:noFill/>
                </a:ln>
                <a:solidFill>
                  <a:schemeClr val="tx2"/>
                </a:solidFill>
                <a:effectLst/>
                <a:uLnTx/>
                <a:uFillTx/>
                <a:latin typeface="Verdana" pitchFamily="34" charset="0"/>
                <a:ea typeface="+mn-ea"/>
                <a:cs typeface="Arial" charset="0"/>
              </a:rPr>
              <a:t>www.epsi-norway.org</a:t>
            </a:r>
          </a:p>
        </p:txBody>
      </p:sp>
      <p:pic>
        <p:nvPicPr>
          <p:cNvPr id="12" name="Bilde 11" descr="epsi_new_large.gif"/>
          <p:cNvPicPr>
            <a:picLocks noChangeAspect="1"/>
          </p:cNvPicPr>
          <p:nvPr/>
        </p:nvPicPr>
        <p:blipFill>
          <a:blip r:embed="rId2" cstate="print"/>
          <a:stretch>
            <a:fillRect/>
          </a:stretch>
        </p:blipFill>
        <p:spPr>
          <a:xfrm>
            <a:off x="8028384" y="188640"/>
            <a:ext cx="827584" cy="659300"/>
          </a:xfrm>
          <a:prstGeom prst="rect">
            <a:avLst/>
          </a:prstGeom>
        </p:spPr>
      </p:pic>
      <p:pic>
        <p:nvPicPr>
          <p:cNvPr id="3" name="Picture 2"/>
          <p:cNvPicPr>
            <a:picLocks noGrp="1" noChangeAspect="1" noChangeArrowheads="1"/>
          </p:cNvPicPr>
          <p:nvPr>
            <p:ph type="tbl" idx="1"/>
          </p:nvPr>
        </p:nvPicPr>
        <p:blipFill>
          <a:blip r:embed="rId3" cstate="print"/>
          <a:srcRect/>
          <a:stretch>
            <a:fillRect/>
          </a:stretch>
        </p:blipFill>
        <p:spPr bwMode="auto">
          <a:xfrm>
            <a:off x="431800" y="1403783"/>
            <a:ext cx="7988300" cy="4050433"/>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illighet">
  <a:themeElements>
    <a:clrScheme name="Billighet">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Billighet">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Billighet">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35598</TotalTime>
  <Words>1875</Words>
  <Application>Microsoft Office PowerPoint</Application>
  <PresentationFormat>Skjermfremvisning (4:3)</PresentationFormat>
  <Paragraphs>184</Paragraphs>
  <Slides>19</Slides>
  <Notes>1</Notes>
  <HiddenSlides>0</HiddenSlides>
  <MMClips>0</MMClips>
  <ScaleCrop>false</ScaleCrop>
  <HeadingPairs>
    <vt:vector size="4" baseType="variant">
      <vt:variant>
        <vt:lpstr>Tema</vt:lpstr>
      </vt:variant>
      <vt:variant>
        <vt:i4>1</vt:i4>
      </vt:variant>
      <vt:variant>
        <vt:lpstr>Lysbildetitler</vt:lpstr>
      </vt:variant>
      <vt:variant>
        <vt:i4>19</vt:i4>
      </vt:variant>
    </vt:vector>
  </HeadingPairs>
  <TitlesOfParts>
    <vt:vector size="20" baseType="lpstr">
      <vt:lpstr>Billighet</vt:lpstr>
      <vt:lpstr>Foreldreundersøkelse for  Steinberget Barnehage</vt:lpstr>
      <vt:lpstr>Bakgrunnsinfo</vt:lpstr>
      <vt:lpstr>Informasjon om gjennomføringen av undersøkelsen</vt:lpstr>
      <vt:lpstr>Hvordan bruke rapporten</vt:lpstr>
      <vt:lpstr>Analysemodellen</vt:lpstr>
      <vt:lpstr>EPSI Modellen – Drivende faktorer</vt:lpstr>
      <vt:lpstr>Nasjonale resultater fra 2010 til 2013</vt:lpstr>
      <vt:lpstr>Resultater for Steinberget Barnehage  - Profilen for barnehagen inkl. Private og Kommunale barnehager</vt:lpstr>
      <vt:lpstr>Resultater for Steinberget Barnehage - Profilen for barnehagen inkl. målte avdelinger</vt:lpstr>
      <vt:lpstr>Spørsmålene</vt:lpstr>
      <vt:lpstr>Spørsmålene</vt:lpstr>
      <vt:lpstr>Resultater per spørsmål - på barnehagenivå</vt:lpstr>
      <vt:lpstr>Forskjell mellom Steinberget Barnehage og private barnehager - på barnehagenivå</vt:lpstr>
      <vt:lpstr>Resultater per spørsmål - på avdelingsnivå</vt:lpstr>
      <vt:lpstr>Lojalitet</vt:lpstr>
      <vt:lpstr>Påstander</vt:lpstr>
      <vt:lpstr>Klager - Har du i løpet av det siste året hatt grunn til å klage på ’din barnehage’? Hvis ja; - Hva dreide klagen seg om?  </vt:lpstr>
      <vt:lpstr>Forbedring av klagehåndteringen - Hva kan barnehagen gjør for at du skal bli mer fornøyd med klagehåndteringen? </vt:lpstr>
      <vt:lpstr>Andre kommentarer - Finnes det noe annet som påvirker hvor fornøyd du er med ’din barnehage’?  I så fall hva?</vt:lpstr>
    </vt:vector>
  </TitlesOfParts>
  <Company>Stockholm School of Economics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Customer Satisfaction  - measurement and usage</dc:title>
  <dc:creator>Jan Eklöf</dc:creator>
  <cp:lastModifiedBy>user</cp:lastModifiedBy>
  <cp:revision>827</cp:revision>
  <dcterms:created xsi:type="dcterms:W3CDTF">2001-10-24T19:22:00Z</dcterms:created>
  <dcterms:modified xsi:type="dcterms:W3CDTF">2015-02-25T08:43:22Z</dcterms:modified>
</cp:coreProperties>
</file>